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89" r:id="rId3"/>
    <p:sldId id="258" r:id="rId4"/>
    <p:sldId id="290" r:id="rId5"/>
    <p:sldId id="311" r:id="rId6"/>
    <p:sldId id="299" r:id="rId7"/>
    <p:sldId id="294" r:id="rId8"/>
    <p:sldId id="292" r:id="rId9"/>
    <p:sldId id="301" r:id="rId10"/>
    <p:sldId id="291" r:id="rId11"/>
    <p:sldId id="287" r:id="rId12"/>
    <p:sldId id="295" r:id="rId13"/>
    <p:sldId id="302" r:id="rId14"/>
    <p:sldId id="303" r:id="rId15"/>
    <p:sldId id="304" r:id="rId16"/>
    <p:sldId id="306" r:id="rId17"/>
    <p:sldId id="307" r:id="rId18"/>
    <p:sldId id="314" r:id="rId19"/>
    <p:sldId id="322" r:id="rId20"/>
    <p:sldId id="308" r:id="rId21"/>
    <p:sldId id="315" r:id="rId22"/>
    <p:sldId id="316" r:id="rId23"/>
    <p:sldId id="309" r:id="rId24"/>
    <p:sldId id="296" r:id="rId25"/>
    <p:sldId id="317" r:id="rId26"/>
    <p:sldId id="318" r:id="rId27"/>
    <p:sldId id="298" r:id="rId28"/>
    <p:sldId id="326" r:id="rId29"/>
    <p:sldId id="312" r:id="rId30"/>
    <p:sldId id="328" r:id="rId31"/>
    <p:sldId id="329" r:id="rId32"/>
    <p:sldId id="310" r:id="rId33"/>
    <p:sldId id="332" r:id="rId34"/>
    <p:sldId id="325" r:id="rId35"/>
    <p:sldId id="324" r:id="rId36"/>
    <p:sldId id="330" r:id="rId37"/>
    <p:sldId id="331" r:id="rId38"/>
  </p:sldIdLst>
  <p:sldSz cx="10693400" cy="6013450"/>
  <p:notesSz cx="10693400" cy="601345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84C6"/>
    <a:srgbClr val="FF3399"/>
    <a:srgbClr val="59AAF2"/>
    <a:srgbClr val="FF0066"/>
    <a:srgbClr val="A4CDE8"/>
    <a:srgbClr val="FF99FF"/>
    <a:srgbClr val="A0D1FE"/>
    <a:srgbClr val="FFCC00"/>
    <a:srgbClr val="FEEFF2"/>
    <a:srgbClr val="E1F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8" autoAdjust="0"/>
    <p:restoredTop sz="92824" autoAdjust="0"/>
  </p:normalViewPr>
  <p:slideViewPr>
    <p:cSldViewPr>
      <p:cViewPr varScale="1">
        <p:scale>
          <a:sx n="94" d="100"/>
          <a:sy n="94" d="100"/>
        </p:scale>
        <p:origin x="930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016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016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1C2B3-BBA6-4D5A-84EC-8BD7CEC8728C}" type="datetimeFigureOut">
              <a:rPr kumimoji="1" lang="ja-JP" altLang="en-US" smtClean="0"/>
              <a:t>2019/7/11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543300" y="752475"/>
            <a:ext cx="3606800" cy="2028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69975" y="2894013"/>
            <a:ext cx="8553450" cy="23685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5711825"/>
            <a:ext cx="4633913" cy="3016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6057900" y="5711825"/>
            <a:ext cx="4632325" cy="3016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45BC1-8F52-4872-8361-B1FA434E1A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5652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Seq2Seq</a:t>
            </a:r>
            <a:r>
              <a:rPr kumimoji="1" lang="ja-JP" altLang="en-US" dirty="0"/>
              <a:t>で</a:t>
            </a:r>
            <a:r>
              <a:rPr kumimoji="1" lang="en-US" altLang="ja-JP" dirty="0"/>
              <a:t>Attention</a:t>
            </a:r>
            <a:r>
              <a:rPr kumimoji="1" lang="ja-JP" altLang="en-US" dirty="0"/>
              <a:t>という概念が初めて出てきた．</a:t>
            </a:r>
            <a:endParaRPr kumimoji="1" lang="en-US" altLang="ja-JP" dirty="0"/>
          </a:p>
          <a:p>
            <a:r>
              <a:rPr kumimoji="1" lang="ja-JP" altLang="en-US" dirty="0"/>
              <a:t>現在の</a:t>
            </a:r>
            <a:r>
              <a:rPr kumimoji="1" lang="en-US" altLang="ja-JP" dirty="0"/>
              <a:t>Attention</a:t>
            </a:r>
            <a:r>
              <a:rPr kumimoji="1" lang="ja-JP" altLang="en-US" dirty="0"/>
              <a:t>とは少し違う，その時の</a:t>
            </a:r>
            <a:r>
              <a:rPr kumimoji="1" lang="en-US" altLang="ja-JP" dirty="0"/>
              <a:t>Attention</a:t>
            </a:r>
            <a:r>
              <a:rPr kumimoji="1" lang="ja-JP" altLang="en-US" dirty="0"/>
              <a:t>がどのようなものだったか．</a:t>
            </a:r>
            <a:endParaRPr kumimoji="1" lang="en-US" altLang="ja-JP" dirty="0"/>
          </a:p>
          <a:p>
            <a:r>
              <a:rPr kumimoji="1" lang="en-US" altLang="ja-JP" dirty="0"/>
              <a:t>2017</a:t>
            </a:r>
            <a:r>
              <a:rPr kumimoji="1" lang="ja-JP" altLang="en-US" dirty="0"/>
              <a:t>年の</a:t>
            </a:r>
            <a:r>
              <a:rPr kumimoji="1" lang="en-US" altLang="ja-JP" dirty="0"/>
              <a:t>Attention Is All You Need</a:t>
            </a:r>
            <a:r>
              <a:rPr kumimoji="1" lang="ja-JP" altLang="en-US" dirty="0"/>
              <a:t>は</a:t>
            </a:r>
            <a:r>
              <a:rPr kumimoji="1" lang="en-US" altLang="ja-JP" dirty="0"/>
              <a:t>Seq2Seq</a:t>
            </a:r>
            <a:r>
              <a:rPr kumimoji="1" lang="ja-JP" altLang="en-US" dirty="0"/>
              <a:t>で</a:t>
            </a:r>
            <a:r>
              <a:rPr kumimoji="1" lang="en-US" altLang="ja-JP" dirty="0"/>
              <a:t>Attention</a:t>
            </a:r>
            <a:r>
              <a:rPr kumimoji="1" lang="ja-JP" altLang="en-US" dirty="0"/>
              <a:t>が発明されたときから</a:t>
            </a:r>
            <a:r>
              <a:rPr kumimoji="1" lang="en-US" altLang="ja-JP" dirty="0"/>
              <a:t>2</a:t>
            </a:r>
            <a:r>
              <a:rPr kumimoji="1" lang="ja-JP" altLang="en-US" dirty="0"/>
              <a:t>年弱経っている．</a:t>
            </a:r>
            <a:endParaRPr kumimoji="1" lang="en-US" altLang="ja-JP" dirty="0"/>
          </a:p>
          <a:p>
            <a:r>
              <a:rPr kumimoji="1" lang="ja-JP" altLang="en-US" dirty="0"/>
              <a:t>それまでに</a:t>
            </a:r>
            <a:r>
              <a:rPr kumimoji="1" lang="en-US" altLang="ja-JP" dirty="0"/>
              <a:t>Attention</a:t>
            </a:r>
            <a:r>
              <a:rPr kumimoji="1" lang="ja-JP" altLang="en-US" dirty="0"/>
              <a:t>がどのような遷移をたどってきたのか．</a:t>
            </a:r>
            <a:endParaRPr kumimoji="1" lang="en-US" altLang="ja-JP" dirty="0"/>
          </a:p>
          <a:p>
            <a:r>
              <a:rPr kumimoji="1" lang="ja-JP" altLang="en-US" dirty="0"/>
              <a:t>最後に</a:t>
            </a:r>
            <a:r>
              <a:rPr kumimoji="1" lang="en-US" altLang="ja-JP" dirty="0"/>
              <a:t>NLP</a:t>
            </a:r>
            <a:r>
              <a:rPr kumimoji="1" lang="ja-JP" altLang="en-US" dirty="0"/>
              <a:t>の汎用的な事前学習モデルである</a:t>
            </a:r>
            <a:r>
              <a:rPr kumimoji="1" lang="en-US" altLang="ja-JP" dirty="0"/>
              <a:t>BERT</a:t>
            </a:r>
            <a:r>
              <a:rPr kumimoji="1" lang="ja-JP" altLang="en-US" dirty="0"/>
              <a:t>について話す．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45BC1-8F52-4872-8361-B1FA434E1AA0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7513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1864169"/>
            <a:ext cx="9089391" cy="4078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1" y="3367535"/>
            <a:ext cx="7485380" cy="3924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55C08-844B-409D-98B3-65C12D97E0D2}" type="datetime1">
              <a:rPr lang="en-US" altLang="ja-JP" smtClean="0"/>
              <a:t>7/11/2019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50" b="0" i="0">
                <a:solidFill>
                  <a:srgbClr val="4C4C4C"/>
                </a:solidFill>
                <a:latin typeface="Arial"/>
                <a:cs typeface="Arial"/>
              </a:defRPr>
            </a:lvl1pPr>
          </a:lstStyle>
          <a:p>
            <a:pPr marL="25402">
              <a:spcBef>
                <a:spcPts val="9"/>
              </a:spcBef>
            </a:pPr>
            <a:fld id="{81D60167-4931-47E6-BA6A-407CBD079E47}" type="slidenum">
              <a:rPr lang="en-US" altLang="ja-JP" spc="-5" smtClean="0"/>
              <a:pPr marL="25402">
                <a:spcBef>
                  <a:spcPts val="9"/>
                </a:spcBef>
              </a:pPr>
              <a:t>‹#›</a:t>
            </a:fld>
            <a:endParaRPr lang="en-US" altLang="ja-JP"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2510" y="380656"/>
            <a:ext cx="9428378" cy="407804"/>
          </a:xfrm>
        </p:spPr>
        <p:txBody>
          <a:bodyPr lIns="0" tIns="0" rIns="0" bIns="0"/>
          <a:lstStyle>
            <a:lvl1pPr>
              <a:defRPr sz="26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6062" y="2745843"/>
            <a:ext cx="9215756" cy="392415"/>
          </a:xfrm>
        </p:spPr>
        <p:txBody>
          <a:bodyPr lIns="0" tIns="0" rIns="0" bIns="0"/>
          <a:lstStyle>
            <a:lvl1pPr>
              <a:defRPr sz="25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F010D-BAE8-4F33-BC42-E4BA381CAD1C}" type="datetime1">
              <a:rPr lang="en-US" altLang="ja-JP" smtClean="0"/>
              <a:t>7/11/2019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50" b="0" i="0">
                <a:solidFill>
                  <a:srgbClr val="4C4C4C"/>
                </a:solidFill>
                <a:latin typeface="Arial"/>
                <a:cs typeface="Arial"/>
              </a:defRPr>
            </a:lvl1pPr>
          </a:lstStyle>
          <a:p>
            <a:pPr marL="25402">
              <a:spcBef>
                <a:spcPts val="9"/>
              </a:spcBef>
            </a:pPr>
            <a:fld id="{81D60167-4931-47E6-BA6A-407CBD079E47}" type="slidenum">
              <a:rPr lang="en-US" altLang="ja-JP" spc="-5" smtClean="0"/>
              <a:pPr marL="25402">
                <a:spcBef>
                  <a:spcPts val="9"/>
                </a:spcBef>
              </a:pPr>
              <a:t>‹#›</a:t>
            </a:fld>
            <a:endParaRPr lang="en-US" altLang="ja-JP"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2510" y="380656"/>
            <a:ext cx="9428378" cy="407804"/>
          </a:xfrm>
        </p:spPr>
        <p:txBody>
          <a:bodyPr lIns="0" tIns="0" rIns="0" bIns="0"/>
          <a:lstStyle>
            <a:lvl1pPr>
              <a:defRPr sz="26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2" y="1383101"/>
            <a:ext cx="4651628" cy="3924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5" y="1383101"/>
            <a:ext cx="4651628" cy="3924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D66BD-6E56-455B-9CCE-FD9384B19B9C}" type="datetime1">
              <a:rPr lang="en-US" altLang="ja-JP" smtClean="0"/>
              <a:t>7/11/2019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50" b="0" i="0">
                <a:solidFill>
                  <a:srgbClr val="4C4C4C"/>
                </a:solidFill>
                <a:latin typeface="Arial"/>
                <a:cs typeface="Arial"/>
              </a:defRPr>
            </a:lvl1pPr>
          </a:lstStyle>
          <a:p>
            <a:pPr marL="25402">
              <a:spcBef>
                <a:spcPts val="9"/>
              </a:spcBef>
            </a:pPr>
            <a:fld id="{81D60167-4931-47E6-BA6A-407CBD079E47}" type="slidenum">
              <a:rPr lang="en-US" altLang="ja-JP" spc="-5" smtClean="0"/>
              <a:pPr marL="25402">
                <a:spcBef>
                  <a:spcPts val="9"/>
                </a:spcBef>
              </a:pPr>
              <a:t>‹#›</a:t>
            </a:fld>
            <a:endParaRPr lang="en-US" altLang="ja-JP"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" y="0"/>
            <a:ext cx="10692002" cy="60120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k object 17"/>
          <p:cNvSpPr/>
          <p:nvPr/>
        </p:nvSpPr>
        <p:spPr>
          <a:xfrm>
            <a:off x="2" y="12"/>
            <a:ext cx="10692130" cy="1903730"/>
          </a:xfrm>
          <a:custGeom>
            <a:avLst/>
            <a:gdLst/>
            <a:ahLst/>
            <a:cxnLst/>
            <a:rect l="l" t="t" r="r" b="b"/>
            <a:pathLst>
              <a:path w="10692130" h="1903730">
                <a:moveTo>
                  <a:pt x="0" y="1903425"/>
                </a:moveTo>
                <a:lnTo>
                  <a:pt x="10692003" y="1903425"/>
                </a:lnTo>
                <a:lnTo>
                  <a:pt x="10692003" y="0"/>
                </a:lnTo>
                <a:lnTo>
                  <a:pt x="0" y="0"/>
                </a:lnTo>
                <a:lnTo>
                  <a:pt x="0" y="1903425"/>
                </a:lnTo>
                <a:close/>
              </a:path>
            </a:pathLst>
          </a:custGeom>
          <a:solidFill>
            <a:srgbClr val="000000">
              <a:alpha val="92158"/>
            </a:srgbClr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2510" y="380656"/>
            <a:ext cx="9428378" cy="407804"/>
          </a:xfrm>
        </p:spPr>
        <p:txBody>
          <a:bodyPr lIns="0" tIns="0" rIns="0" bIns="0"/>
          <a:lstStyle>
            <a:lvl1pPr>
              <a:defRPr sz="26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259C2-145E-4C20-B373-28E8738B5504}" type="datetime1">
              <a:rPr lang="en-US" altLang="ja-JP" smtClean="0"/>
              <a:t>7/11/2019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50" b="0" i="0">
                <a:solidFill>
                  <a:srgbClr val="4C4C4C"/>
                </a:solidFill>
                <a:latin typeface="Arial"/>
                <a:cs typeface="Arial"/>
              </a:defRPr>
            </a:lvl1pPr>
          </a:lstStyle>
          <a:p>
            <a:pPr marL="25402">
              <a:spcBef>
                <a:spcPts val="9"/>
              </a:spcBef>
            </a:pPr>
            <a:fld id="{81D60167-4931-47E6-BA6A-407CBD079E47}" type="slidenum">
              <a:rPr lang="en-US" altLang="ja-JP" spc="-5" smtClean="0"/>
              <a:pPr marL="25402">
                <a:spcBef>
                  <a:spcPts val="9"/>
                </a:spcBef>
              </a:pPr>
              <a:t>‹#›</a:t>
            </a:fld>
            <a:endParaRPr lang="en-US" altLang="ja-JP"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D79F4-AA6D-43EB-848F-99E4FEAB00EA}" type="datetime1">
              <a:rPr lang="en-US" altLang="ja-JP" smtClean="0"/>
              <a:t>7/11/2019</a:t>
            </a:fld>
            <a:endParaRPr lang="en-US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8150491-C686-43A9-9523-79DE5B6D5D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948" y="1062762"/>
            <a:ext cx="7250429" cy="1508105"/>
          </a:xfrm>
        </p:spPr>
        <p:txBody>
          <a:bodyPr/>
          <a:lstStyle>
            <a:lvl1pPr marL="457261" indent="-457261">
              <a:buClr>
                <a:srgbClr val="FFC000"/>
              </a:buClr>
              <a:buFont typeface="Wingdings" panose="05000000000000000000" pitchFamily="2" charset="2"/>
              <a:buChar char="l"/>
              <a:defRPr sz="2400">
                <a:latin typeface="Droid Sans Fallback"/>
              </a:defRPr>
            </a:lvl1pPr>
            <a:lvl2pPr marL="743049" indent="-285788">
              <a:buClr>
                <a:schemeClr val="bg1">
                  <a:lumMod val="50000"/>
                </a:schemeClr>
              </a:buClr>
              <a:buSzPct val="110000"/>
              <a:buFont typeface="Arial" panose="020B0604020202020204" pitchFamily="34" charset="0"/>
              <a:buChar char="•"/>
              <a:defRPr sz="2000">
                <a:latin typeface="Droid Sans Fallback"/>
              </a:defRPr>
            </a:lvl2pPr>
            <a:lvl3pPr>
              <a:defRPr>
                <a:latin typeface="Droid Sans Fallback"/>
              </a:defRPr>
            </a:lvl3pPr>
            <a:lvl4pPr>
              <a:defRPr>
                <a:latin typeface="Droid Sans Fallback"/>
              </a:defRPr>
            </a:lvl4pPr>
            <a:lvl5pPr>
              <a:defRPr>
                <a:latin typeface="Droid Sans Fallback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3080FD8-C10D-408C-B2C6-762075D77C5E}"/>
              </a:ext>
            </a:extLst>
          </p:cNvPr>
          <p:cNvSpPr txBox="1">
            <a:spLocks/>
          </p:cNvSpPr>
          <p:nvPr userDrawn="1"/>
        </p:nvSpPr>
        <p:spPr>
          <a:xfrm>
            <a:off x="698499" y="1753873"/>
            <a:ext cx="1827530" cy="5554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265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1">
              <a:spcBef>
                <a:spcPts val="95"/>
              </a:spcBef>
            </a:pPr>
            <a:endParaRPr kumimoji="0" lang="ja-JP" altLang="en-US" sz="3550" kern="0" dirty="0">
              <a:latin typeface="Droid Sans Fallback"/>
              <a:cs typeface="Droid Sans Fallback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D7FB156-9E57-484D-9226-AAC496499011}"/>
              </a:ext>
            </a:extLst>
          </p:cNvPr>
          <p:cNvSpPr/>
          <p:nvPr userDrawn="1"/>
        </p:nvSpPr>
        <p:spPr>
          <a:xfrm>
            <a:off x="644505" y="925931"/>
            <a:ext cx="9403079" cy="0"/>
          </a:xfrm>
          <a:custGeom>
            <a:avLst/>
            <a:gdLst/>
            <a:ahLst/>
            <a:cxnLst/>
            <a:rect l="l" t="t" r="r" b="b"/>
            <a:pathLst>
              <a:path w="9403080">
                <a:moveTo>
                  <a:pt x="0" y="0"/>
                </a:moveTo>
                <a:lnTo>
                  <a:pt x="9403067" y="0"/>
                </a:lnTo>
              </a:path>
            </a:pathLst>
          </a:custGeom>
          <a:ln w="11747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2666D54B-68A5-48A7-B222-9787BC72D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03" y="187325"/>
            <a:ext cx="9428378" cy="554126"/>
          </a:xfrm>
        </p:spPr>
        <p:txBody>
          <a:bodyPr/>
          <a:lstStyle>
            <a:lvl1pPr>
              <a:defRPr sz="3601" b="0">
                <a:solidFill>
                  <a:schemeClr val="accent1"/>
                </a:solidFill>
                <a:latin typeface="Droid Sans Fallback"/>
              </a:defRPr>
            </a:lvl1pPr>
          </a:lstStyle>
          <a:p>
            <a:pPr marL="0" marR="0" lvl="0" indent="0" defTabSz="9145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dirty="0"/>
          </a:p>
        </p:txBody>
      </p:sp>
      <p:sp>
        <p:nvSpPr>
          <p:cNvPr id="11" name="Holder 4">
            <a:extLst>
              <a:ext uri="{FF2B5EF4-FFF2-40B4-BE49-F238E27FC236}">
                <a16:creationId xmlns:a16="http://schemas.microsoft.com/office/drawing/2014/main" id="{8F45D01E-ED53-43E8-B8C0-F7CC4590CFA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842500" y="5592515"/>
            <a:ext cx="762000" cy="284693"/>
          </a:xfrm>
        </p:spPr>
        <p:txBody>
          <a:bodyPr lIns="0" tIns="0" rIns="0" bIns="0"/>
          <a:lstStyle>
            <a:lvl1pPr>
              <a:defRPr sz="1850" b="0" i="0">
                <a:solidFill>
                  <a:srgbClr val="4C4C4C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spcBef>
                  <a:spcPts val="10"/>
                </a:spcBef>
              </a:pPr>
              <a:t>‹#›</a:t>
            </a:fld>
            <a:r>
              <a:rPr lang="en-US" altLang="ja-JP" spc="-5" dirty="0"/>
              <a:t>/34</a:t>
            </a:r>
            <a:endParaRPr spc="-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FCCB2-6616-41A1-A63E-B3C84548C952}" type="datetime1">
              <a:rPr lang="en-US" altLang="ja-JP" smtClean="0"/>
              <a:t>7/11/2019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9842500" y="5592515"/>
            <a:ext cx="762000" cy="284693"/>
          </a:xfrm>
        </p:spPr>
        <p:txBody>
          <a:bodyPr lIns="0" tIns="0" rIns="0" bIns="0"/>
          <a:lstStyle>
            <a:lvl1pPr>
              <a:defRPr sz="1850" b="0" i="0">
                <a:solidFill>
                  <a:srgbClr val="4C4C4C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spcBef>
                  <a:spcPts val="10"/>
                </a:spcBef>
              </a:pPr>
              <a:t>‹#›</a:t>
            </a:fld>
            <a:r>
              <a:rPr lang="en-US" altLang="ja-JP" spc="-5" dirty="0"/>
              <a:t>/34</a:t>
            </a:r>
            <a:endParaRPr spc="-5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28150491-C686-43A9-9523-79DE5B6D5D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948" y="1062762"/>
            <a:ext cx="7250429" cy="1508105"/>
          </a:xfrm>
        </p:spPr>
        <p:txBody>
          <a:bodyPr/>
          <a:lstStyle>
            <a:lvl1pPr marL="457261" indent="-457261">
              <a:buClr>
                <a:srgbClr val="FFC000"/>
              </a:buClr>
              <a:buSzPct val="125000"/>
              <a:buFontTx/>
              <a:buBlip>
                <a:blip r:embed="rId2"/>
              </a:buBlip>
              <a:defRPr sz="2400">
                <a:latin typeface="Droid Sans Fallback"/>
              </a:defRPr>
            </a:lvl1pPr>
            <a:lvl2pPr marL="743049" indent="-285788">
              <a:buClr>
                <a:schemeClr val="bg1">
                  <a:lumMod val="50000"/>
                </a:schemeClr>
              </a:buClr>
              <a:buSzPct val="110000"/>
              <a:buFont typeface="Arial" panose="020B0604020202020204" pitchFamily="34" charset="0"/>
              <a:buChar char="•"/>
              <a:defRPr sz="2000">
                <a:latin typeface="Droid Sans Fallback"/>
              </a:defRPr>
            </a:lvl2pPr>
            <a:lvl3pPr>
              <a:defRPr>
                <a:latin typeface="Droid Sans Fallback"/>
              </a:defRPr>
            </a:lvl3pPr>
            <a:lvl4pPr>
              <a:defRPr>
                <a:latin typeface="Droid Sans Fallback"/>
              </a:defRPr>
            </a:lvl4pPr>
            <a:lvl5pPr>
              <a:defRPr>
                <a:latin typeface="Droid Sans Fallback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3080FD8-C10D-408C-B2C6-762075D77C5E}"/>
              </a:ext>
            </a:extLst>
          </p:cNvPr>
          <p:cNvSpPr txBox="1">
            <a:spLocks/>
          </p:cNvSpPr>
          <p:nvPr userDrawn="1"/>
        </p:nvSpPr>
        <p:spPr>
          <a:xfrm>
            <a:off x="698499" y="1753873"/>
            <a:ext cx="1827530" cy="5554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265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1">
              <a:spcBef>
                <a:spcPts val="95"/>
              </a:spcBef>
            </a:pPr>
            <a:endParaRPr kumimoji="0" lang="ja-JP" altLang="en-US" sz="3550" kern="0" dirty="0">
              <a:latin typeface="Droid Sans Fallback"/>
              <a:cs typeface="Droid Sans Fallback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D7FB156-9E57-484D-9226-AAC496499011}"/>
              </a:ext>
            </a:extLst>
          </p:cNvPr>
          <p:cNvSpPr/>
          <p:nvPr userDrawn="1"/>
        </p:nvSpPr>
        <p:spPr>
          <a:xfrm>
            <a:off x="644505" y="925931"/>
            <a:ext cx="9403079" cy="0"/>
          </a:xfrm>
          <a:custGeom>
            <a:avLst/>
            <a:gdLst/>
            <a:ahLst/>
            <a:cxnLst/>
            <a:rect l="l" t="t" r="r" b="b"/>
            <a:pathLst>
              <a:path w="9403080">
                <a:moveTo>
                  <a:pt x="0" y="0"/>
                </a:moveTo>
                <a:lnTo>
                  <a:pt x="9403067" y="0"/>
                </a:lnTo>
              </a:path>
            </a:pathLst>
          </a:custGeom>
          <a:ln w="11747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2666D54B-68A5-48A7-B222-9787BC72D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03" y="187325"/>
            <a:ext cx="9428378" cy="554126"/>
          </a:xfrm>
        </p:spPr>
        <p:txBody>
          <a:bodyPr/>
          <a:lstStyle>
            <a:lvl1pPr>
              <a:defRPr sz="3601" b="0">
                <a:solidFill>
                  <a:schemeClr val="accent1"/>
                </a:solidFill>
                <a:latin typeface="Droid Sans Fallback"/>
              </a:defRPr>
            </a:lvl1pPr>
          </a:lstStyle>
          <a:p>
            <a:pPr marL="0" marR="0" lvl="0" indent="0" defTabSz="9145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2707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2510" y="380654"/>
            <a:ext cx="9428378" cy="4078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6062" y="2745845"/>
            <a:ext cx="9215756" cy="3924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7" y="5592515"/>
            <a:ext cx="342188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5592515"/>
            <a:ext cx="245948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0DAFB-E2A0-493C-BEFA-BA08158C1B70}" type="datetime1">
              <a:rPr lang="en-US" altLang="ja-JP" smtClean="0"/>
              <a:t>7/11/2019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218940" y="5629265"/>
            <a:ext cx="312420" cy="2846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0" i="0">
                <a:solidFill>
                  <a:srgbClr val="4C4C4C"/>
                </a:solidFill>
                <a:latin typeface="Arial"/>
                <a:cs typeface="Arial"/>
              </a:defRPr>
            </a:lvl1pPr>
          </a:lstStyle>
          <a:p>
            <a:pPr marL="25402">
              <a:spcBef>
                <a:spcPts val="9"/>
              </a:spcBef>
            </a:pPr>
            <a:fld id="{81D60167-4931-47E6-BA6A-407CBD079E47}" type="slidenum">
              <a:rPr lang="en-US" altLang="ja-JP" spc="-5" smtClean="0"/>
              <a:pPr marL="25402">
                <a:spcBef>
                  <a:spcPts val="9"/>
                </a:spcBef>
              </a:pPr>
              <a:t>‹#›</a:t>
            </a:fld>
            <a:endParaRPr lang="en-US" altLang="ja-JP"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61">
        <a:defRPr>
          <a:latin typeface="+mn-lt"/>
          <a:ea typeface="+mn-ea"/>
          <a:cs typeface="+mn-cs"/>
        </a:defRPr>
      </a:lvl2pPr>
      <a:lvl3pPr marL="914523">
        <a:defRPr>
          <a:latin typeface="+mn-lt"/>
          <a:ea typeface="+mn-ea"/>
          <a:cs typeface="+mn-cs"/>
        </a:defRPr>
      </a:lvl3pPr>
      <a:lvl4pPr marL="1371784">
        <a:defRPr>
          <a:latin typeface="+mn-lt"/>
          <a:ea typeface="+mn-ea"/>
          <a:cs typeface="+mn-cs"/>
        </a:defRPr>
      </a:lvl4pPr>
      <a:lvl5pPr marL="1829044">
        <a:defRPr>
          <a:latin typeface="+mn-lt"/>
          <a:ea typeface="+mn-ea"/>
          <a:cs typeface="+mn-cs"/>
        </a:defRPr>
      </a:lvl5pPr>
      <a:lvl6pPr marL="2286304">
        <a:defRPr>
          <a:latin typeface="+mn-lt"/>
          <a:ea typeface="+mn-ea"/>
          <a:cs typeface="+mn-cs"/>
        </a:defRPr>
      </a:lvl6pPr>
      <a:lvl7pPr marL="2743566">
        <a:defRPr>
          <a:latin typeface="+mn-lt"/>
          <a:ea typeface="+mn-ea"/>
          <a:cs typeface="+mn-cs"/>
        </a:defRPr>
      </a:lvl7pPr>
      <a:lvl8pPr marL="3200827">
        <a:defRPr>
          <a:latin typeface="+mn-lt"/>
          <a:ea typeface="+mn-ea"/>
          <a:cs typeface="+mn-cs"/>
        </a:defRPr>
      </a:lvl8pPr>
      <a:lvl9pPr marL="365808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61">
        <a:defRPr>
          <a:latin typeface="+mn-lt"/>
          <a:ea typeface="+mn-ea"/>
          <a:cs typeface="+mn-cs"/>
        </a:defRPr>
      </a:lvl2pPr>
      <a:lvl3pPr marL="914523">
        <a:defRPr>
          <a:latin typeface="+mn-lt"/>
          <a:ea typeface="+mn-ea"/>
          <a:cs typeface="+mn-cs"/>
        </a:defRPr>
      </a:lvl3pPr>
      <a:lvl4pPr marL="1371784">
        <a:defRPr>
          <a:latin typeface="+mn-lt"/>
          <a:ea typeface="+mn-ea"/>
          <a:cs typeface="+mn-cs"/>
        </a:defRPr>
      </a:lvl4pPr>
      <a:lvl5pPr marL="1829044">
        <a:defRPr>
          <a:latin typeface="+mn-lt"/>
          <a:ea typeface="+mn-ea"/>
          <a:cs typeface="+mn-cs"/>
        </a:defRPr>
      </a:lvl5pPr>
      <a:lvl6pPr marL="2286304">
        <a:defRPr>
          <a:latin typeface="+mn-lt"/>
          <a:ea typeface="+mn-ea"/>
          <a:cs typeface="+mn-cs"/>
        </a:defRPr>
      </a:lvl6pPr>
      <a:lvl7pPr marL="2743566">
        <a:defRPr>
          <a:latin typeface="+mn-lt"/>
          <a:ea typeface="+mn-ea"/>
          <a:cs typeface="+mn-cs"/>
        </a:defRPr>
      </a:lvl7pPr>
      <a:lvl8pPr marL="3200827">
        <a:defRPr>
          <a:latin typeface="+mn-lt"/>
          <a:ea typeface="+mn-ea"/>
          <a:cs typeface="+mn-cs"/>
        </a:defRPr>
      </a:lvl8pPr>
      <a:lvl9pPr marL="3658086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journal.com/gkoehler/machine-translation-seq2seq-cpu" TargetMode="Externa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fuyw.top/NLP_02_QANet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halhorn/items/c91497522be27bde17ce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jalammar.github.io/illustrated-ber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jalammar.github.io/illustrated-bert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jalammar.github.io/illustrated-bert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_Ryobot/status/1050925881894400000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hyperlink" Target="https://mchromiak.github.io/articles/2017/Sep/12/Transformer-Attention-is-all-you-need/#.XR_-buj7SM8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owardsdatascience.com/illustrated-guide-to-recurrent-neural-networks-79e5eb8049c9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9D05FB-DBE7-470C-A9B7-3B8A6E410A9E}"/>
              </a:ext>
            </a:extLst>
          </p:cNvPr>
          <p:cNvSpPr/>
          <p:nvPr/>
        </p:nvSpPr>
        <p:spPr>
          <a:xfrm>
            <a:off x="7175500" y="1418323"/>
            <a:ext cx="3408953" cy="399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sz="2000" spc="-15" dirty="0">
                <a:solidFill>
                  <a:schemeClr val="bg1"/>
                </a:solidFill>
                <a:latin typeface="Arial"/>
                <a:cs typeface="Arial"/>
              </a:rPr>
              <a:t>Takuya Ono,  </a:t>
            </a:r>
            <a:r>
              <a:rPr lang="en-US" altLang="ja-JP" sz="2000" spc="9" dirty="0">
                <a:solidFill>
                  <a:schemeClr val="bg1"/>
                </a:solidFill>
                <a:latin typeface="Arial"/>
                <a:cs typeface="Arial"/>
              </a:rPr>
              <a:t>Mori</a:t>
            </a:r>
            <a:r>
              <a:rPr lang="en-US" altLang="ja-JP" sz="200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ja-JP" sz="2000" spc="-15" dirty="0">
                <a:solidFill>
                  <a:schemeClr val="bg1"/>
                </a:solidFill>
                <a:latin typeface="Arial"/>
                <a:cs typeface="Arial"/>
              </a:rPr>
              <a:t>Lab.</a:t>
            </a:r>
            <a:endParaRPr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D4A62537-5F06-4F01-8958-7F3DD3D40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11" y="186961"/>
            <a:ext cx="9428378" cy="1231363"/>
          </a:xfrm>
        </p:spPr>
        <p:txBody>
          <a:bodyPr/>
          <a:lstStyle/>
          <a:p>
            <a:r>
              <a:rPr lang="en-US" altLang="ja-JP" sz="4001" dirty="0">
                <a:solidFill>
                  <a:prstClr val="white"/>
                </a:solidFill>
              </a:rPr>
              <a:t>NLP</a:t>
            </a:r>
            <a:r>
              <a:rPr lang="ja-JP" altLang="en-US" sz="4001" dirty="0">
                <a:solidFill>
                  <a:prstClr val="white"/>
                </a:solidFill>
              </a:rPr>
              <a:t>における</a:t>
            </a:r>
            <a:r>
              <a:rPr lang="en-US" altLang="ja-JP" sz="4001" dirty="0">
                <a:solidFill>
                  <a:prstClr val="white"/>
                </a:solidFill>
              </a:rPr>
              <a:t>Attention</a:t>
            </a:r>
            <a:br>
              <a:rPr lang="en-US" altLang="ja-JP" sz="4001" dirty="0">
                <a:solidFill>
                  <a:prstClr val="white"/>
                </a:solidFill>
              </a:rPr>
            </a:br>
            <a:r>
              <a:rPr lang="ja-JP" altLang="en-US" sz="4001" dirty="0">
                <a:solidFill>
                  <a:prstClr val="white"/>
                </a:solidFill>
              </a:rPr>
              <a:t>～</a:t>
            </a:r>
            <a:r>
              <a:rPr lang="en-US" altLang="ja-JP" sz="4001" dirty="0">
                <a:solidFill>
                  <a:prstClr val="white"/>
                </a:solidFill>
              </a:rPr>
              <a:t>Seq2Seq </a:t>
            </a:r>
            <a:r>
              <a:rPr lang="ja-JP" altLang="en-US" sz="4001" dirty="0">
                <a:solidFill>
                  <a:prstClr val="white"/>
                </a:solidFill>
              </a:rPr>
              <a:t>から </a:t>
            </a:r>
            <a:r>
              <a:rPr lang="en-US" altLang="ja-JP" sz="4001" dirty="0">
                <a:solidFill>
                  <a:prstClr val="white"/>
                </a:solidFill>
              </a:rPr>
              <a:t>BERT</a:t>
            </a:r>
            <a:r>
              <a:rPr lang="ja-JP" altLang="en-US" sz="4001" dirty="0">
                <a:solidFill>
                  <a:prstClr val="white"/>
                </a:solidFill>
              </a:rPr>
              <a:t>まで～</a:t>
            </a:r>
            <a:r>
              <a:rPr lang="en-US" altLang="ja-JP" sz="3601" b="0" spc="-15" dirty="0">
                <a:solidFill>
                  <a:prstClr val="white"/>
                </a:solidFill>
              </a:rPr>
              <a:t> </a:t>
            </a:r>
            <a:endParaRPr lang="ja-JP" altLang="en-US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35B70EE-DDD1-4B43-93D8-10E6D037B1E2}"/>
              </a:ext>
            </a:extLst>
          </p:cNvPr>
          <p:cNvSpPr/>
          <p:nvPr/>
        </p:nvSpPr>
        <p:spPr>
          <a:xfrm>
            <a:off x="0" y="1827699"/>
            <a:ext cx="10693400" cy="4185751"/>
          </a:xfrm>
          <a:prstGeom prst="rect">
            <a:avLst/>
          </a:prstGeom>
          <a:solidFill>
            <a:srgbClr val="248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49DEEE6-665A-4AA2-8297-E767E4C100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948" y="1062762"/>
            <a:ext cx="7250430" cy="4739759"/>
          </a:xfrm>
        </p:spPr>
        <p:txBody>
          <a:bodyPr/>
          <a:lstStyle/>
          <a:p>
            <a:r>
              <a:rPr kumimoji="1" lang="ja-JP" altLang="en-US" dirty="0"/>
              <a:t>そもそも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いらないのでは？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Sequence</a:t>
            </a:r>
            <a:r>
              <a:rPr kumimoji="1" lang="ja-JP" altLang="en-US" dirty="0"/>
              <a:t>を読み込ませるので計算が遅い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r>
              <a:rPr kumimoji="1" lang="ja-JP" altLang="en-US" dirty="0"/>
              <a:t>長い文章だと計算がうまくいかない</a:t>
            </a:r>
            <a:r>
              <a:rPr kumimoji="1" lang="ja-JP" altLang="en-US" sz="1600" dirty="0"/>
              <a:t>（勾配消失</a:t>
            </a:r>
            <a:r>
              <a:rPr kumimoji="1" lang="en-US" altLang="ja-JP" sz="1600" dirty="0"/>
              <a:t>or</a:t>
            </a:r>
            <a:r>
              <a:rPr kumimoji="1" lang="ja-JP" altLang="en-US" sz="1600" dirty="0"/>
              <a:t>勾配爆発が理由）</a:t>
            </a:r>
            <a:endParaRPr kumimoji="1" lang="en-US" altLang="ja-JP" sz="1600" dirty="0"/>
          </a:p>
          <a:p>
            <a:pPr lvl="1"/>
            <a:endParaRPr kumimoji="1" lang="en-US" altLang="ja-JP" dirty="0"/>
          </a:p>
          <a:p>
            <a:r>
              <a:rPr kumimoji="1" lang="en-US" altLang="ja-JP" dirty="0"/>
              <a:t>RNN</a:t>
            </a:r>
            <a:r>
              <a:rPr kumimoji="1" lang="ja-JP" altLang="en-US" dirty="0"/>
              <a:t>を</a:t>
            </a:r>
            <a:r>
              <a:rPr kumimoji="1" lang="en-US" altLang="ja-JP" dirty="0"/>
              <a:t>Attention</a:t>
            </a:r>
            <a:r>
              <a:rPr kumimoji="1" lang="ja-JP" altLang="en-US" dirty="0"/>
              <a:t>で置き換えよう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Transformer</a:t>
            </a:r>
            <a:r>
              <a:rPr kumimoji="1" lang="ja-JP" altLang="en-US" dirty="0"/>
              <a:t>の提案　</a:t>
            </a:r>
            <a:r>
              <a:rPr kumimoji="1" lang="en-US" altLang="ja-JP" dirty="0"/>
              <a:t>”Attention Is All You Need”</a:t>
            </a:r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14B3586-D4EB-47C3-8EAD-1EEED0CCF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RNN</a:t>
            </a:r>
            <a:r>
              <a:rPr kumimoji="1" lang="ja-JP" altLang="en-US" dirty="0"/>
              <a:t>から</a:t>
            </a:r>
            <a:r>
              <a:rPr kumimoji="1" lang="en-US" altLang="ja-JP" dirty="0"/>
              <a:t>Attention</a:t>
            </a:r>
            <a:r>
              <a:rPr kumimoji="1" lang="ja-JP" altLang="en-US" dirty="0"/>
              <a:t>へ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A2804E9-3B80-46F3-AA2E-13C0EA917F0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947" y="1711325"/>
            <a:ext cx="4473489" cy="282586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7B4E922-173D-43DC-89DA-5A685C22103E}"/>
              </a:ext>
            </a:extLst>
          </p:cNvPr>
          <p:cNvSpPr/>
          <p:nvPr/>
        </p:nvSpPr>
        <p:spPr>
          <a:xfrm>
            <a:off x="8162577" y="4106304"/>
            <a:ext cx="2209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chemeClr val="tx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https://nextjournal.com/gkoehler/</a:t>
            </a:r>
          </a:p>
          <a:p>
            <a:r>
              <a:rPr lang="en-US" altLang="ja-JP" sz="1100" dirty="0">
                <a:solidFill>
                  <a:schemeClr val="tx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machine-translation-seq2seq-cpu</a:t>
            </a:r>
            <a:endParaRPr lang="ja-JP" altLang="en-US" sz="11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D884E5-2F01-425F-B8D5-84288C26F3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10</a:t>
            </a:fld>
            <a:r>
              <a:rPr lang="en-US" altLang="ja-JP" spc="-5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603148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E44494A-880C-4D24-AA11-6BD3AB3CB7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948" y="1062762"/>
            <a:ext cx="7250430" cy="372563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ja-JP" altLang="en-US" dirty="0"/>
              <a:t>著者</a:t>
            </a:r>
            <a:r>
              <a:rPr lang="en-US" altLang="ja-JP" dirty="0"/>
              <a:t>/</a:t>
            </a:r>
            <a:r>
              <a:rPr lang="ja-JP" altLang="en-US" dirty="0"/>
              <a:t>所属機関</a:t>
            </a:r>
            <a:endParaRPr lang="en-US" altLang="ja-JP" dirty="0"/>
          </a:p>
          <a:p>
            <a:pPr lvl="1">
              <a:lnSpc>
                <a:spcPct val="150000"/>
              </a:lnSpc>
            </a:pPr>
            <a:r>
              <a:rPr lang="en-US" altLang="ja-JP" sz="1800" spc="5" dirty="0">
                <a:latin typeface="Arial"/>
                <a:cs typeface="Arial"/>
              </a:rPr>
              <a:t>Ashish Vaswani, Noam </a:t>
            </a:r>
            <a:r>
              <a:rPr lang="en-US" altLang="ja-JP" sz="1800" spc="5" dirty="0" err="1">
                <a:latin typeface="Arial"/>
                <a:cs typeface="Arial"/>
              </a:rPr>
              <a:t>Shazeer</a:t>
            </a:r>
            <a:r>
              <a:rPr lang="en-US" altLang="ja-JP" sz="1800" spc="5" dirty="0">
                <a:latin typeface="Arial"/>
                <a:cs typeface="Arial"/>
              </a:rPr>
              <a:t>, Niki Parmar, Jakob </a:t>
            </a:r>
            <a:r>
              <a:rPr lang="en-US" altLang="ja-JP" sz="1800" spc="5" dirty="0" err="1">
                <a:latin typeface="Arial"/>
                <a:cs typeface="Arial"/>
              </a:rPr>
              <a:t>Uszkoreit</a:t>
            </a:r>
            <a:r>
              <a:rPr lang="en-US" altLang="ja-JP" sz="1800" spc="5" dirty="0">
                <a:latin typeface="Arial"/>
                <a:cs typeface="Arial"/>
              </a:rPr>
              <a:t>, </a:t>
            </a:r>
            <a:r>
              <a:rPr lang="en-US" altLang="ja-JP" sz="1800" spc="5" dirty="0" err="1">
                <a:latin typeface="Arial"/>
                <a:cs typeface="Arial"/>
              </a:rPr>
              <a:t>Llion</a:t>
            </a:r>
            <a:r>
              <a:rPr lang="en-US" altLang="ja-JP" sz="1800" spc="5" dirty="0">
                <a:latin typeface="Arial"/>
                <a:cs typeface="Arial"/>
              </a:rPr>
              <a:t> Jones, Aidan N. Gomez, Lukasz Kaiser, </a:t>
            </a:r>
            <a:r>
              <a:rPr lang="en-US" altLang="ja-JP" sz="1800" spc="5" dirty="0" err="1">
                <a:latin typeface="Arial"/>
                <a:cs typeface="Arial"/>
              </a:rPr>
              <a:t>Illia</a:t>
            </a:r>
            <a:r>
              <a:rPr lang="en-US" altLang="ja-JP" sz="1800" spc="5" dirty="0">
                <a:latin typeface="Arial"/>
                <a:cs typeface="Arial"/>
              </a:rPr>
              <a:t> </a:t>
            </a:r>
            <a:r>
              <a:rPr lang="en-US" altLang="ja-JP" sz="1800" spc="5" dirty="0" err="1">
                <a:latin typeface="Arial"/>
                <a:cs typeface="Arial"/>
              </a:rPr>
              <a:t>Polosukhin</a:t>
            </a:r>
            <a:endParaRPr lang="en-US" altLang="ja-JP" sz="1800" spc="5" dirty="0">
              <a:latin typeface="Arial"/>
              <a:cs typeface="Arial"/>
            </a:endParaRPr>
          </a:p>
          <a:p>
            <a:pPr lvl="1">
              <a:lnSpc>
                <a:spcPct val="150000"/>
              </a:lnSpc>
            </a:pPr>
            <a:r>
              <a:rPr lang="en-US" altLang="ja-JP" dirty="0"/>
              <a:t>Google Brain, Google Research, University of Toronto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 dirty="0"/>
              <a:t>一言で言うと</a:t>
            </a:r>
            <a:endParaRPr kumimoji="1" lang="en-US" altLang="ja-JP" dirty="0"/>
          </a:p>
          <a:p>
            <a:pPr lvl="1">
              <a:lnSpc>
                <a:spcPct val="150000"/>
              </a:lnSpc>
            </a:pPr>
            <a:r>
              <a:rPr kumimoji="1" lang="en-US" altLang="ja-JP" dirty="0"/>
              <a:t>Encoder-Decoder</a:t>
            </a:r>
            <a:r>
              <a:rPr kumimoji="1" lang="ja-JP" altLang="en-US" dirty="0"/>
              <a:t>モデルの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を</a:t>
            </a:r>
            <a:r>
              <a:rPr kumimoji="1" lang="en-US" altLang="ja-JP" dirty="0"/>
              <a:t>Attention</a:t>
            </a:r>
            <a:r>
              <a:rPr kumimoji="1" lang="ja-JP" altLang="en-US" dirty="0"/>
              <a:t>で</a:t>
            </a:r>
            <a:br>
              <a:rPr kumimoji="1" lang="en-US" altLang="ja-JP" dirty="0"/>
            </a:br>
            <a:r>
              <a:rPr kumimoji="1" lang="ja-JP" altLang="en-US" dirty="0"/>
              <a:t>置き換えたモデル，</a:t>
            </a:r>
            <a:r>
              <a:rPr kumimoji="1" lang="en-US" altLang="ja-JP" dirty="0"/>
              <a:t>”Transformer”</a:t>
            </a:r>
            <a:r>
              <a:rPr kumimoji="1" lang="ja-JP" altLang="en-US" dirty="0"/>
              <a:t>を提案．</a:t>
            </a:r>
            <a:br>
              <a:rPr kumimoji="1" lang="en-US" altLang="ja-JP" dirty="0"/>
            </a:br>
            <a:r>
              <a:rPr kumimoji="1" lang="ja-JP" altLang="en-US" dirty="0"/>
              <a:t>短い訓練時間でありながら多くのタスクで</a:t>
            </a:r>
            <a:r>
              <a:rPr kumimoji="1" lang="en-US" altLang="ja-JP" dirty="0" err="1"/>
              <a:t>SoTA</a:t>
            </a:r>
            <a:r>
              <a:rPr kumimoji="1" lang="ja-JP" altLang="en-US" dirty="0"/>
              <a:t>．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8F15351-0514-4D3E-9C53-D1930A638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論文</a:t>
            </a:r>
            <a:r>
              <a:rPr kumimoji="1" lang="ja-JP" altLang="en-US" dirty="0"/>
              <a:t>　</a:t>
            </a:r>
            <a:r>
              <a:rPr kumimoji="1" lang="en-US" altLang="ja-JP" dirty="0"/>
              <a:t>“Attention Is All You Need”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C85EACA-8039-4C5A-81AD-C7B707D9F3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11</a:t>
            </a:fld>
            <a:r>
              <a:rPr lang="en-US" altLang="ja-JP" spc="-5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488207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49DEEE6-665A-4AA2-8297-E767E4C100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948" y="1062763"/>
            <a:ext cx="7250430" cy="4431983"/>
          </a:xfrm>
        </p:spPr>
        <p:txBody>
          <a:bodyPr/>
          <a:lstStyle/>
          <a:p>
            <a:r>
              <a:rPr kumimoji="1" lang="en-US" altLang="ja-JP" dirty="0"/>
              <a:t>Encode</a:t>
            </a:r>
            <a:r>
              <a:rPr kumimoji="1" lang="ja-JP" altLang="en-US" dirty="0"/>
              <a:t>と</a:t>
            </a:r>
            <a:r>
              <a:rPr kumimoji="1" lang="en-US" altLang="ja-JP" dirty="0"/>
              <a:t>Decoder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14B3586-D4EB-47C3-8EAD-1EEED0CCF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再掲</a:t>
            </a:r>
            <a:r>
              <a:rPr kumimoji="1" lang="ja-JP" altLang="en-US" dirty="0"/>
              <a:t> </a:t>
            </a:r>
            <a:r>
              <a:rPr kumimoji="1" lang="en-US" altLang="ja-JP" dirty="0"/>
              <a:t>Seq2Seq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4A925B0-7427-4BF3-8BB3-C543A561B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6" y="1537467"/>
            <a:ext cx="4950381" cy="293852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87EE170-51D2-4959-B4AC-4A03F6A2BDFA}"/>
              </a:ext>
            </a:extLst>
          </p:cNvPr>
          <p:cNvSpPr txBox="1"/>
          <p:nvPr/>
        </p:nvSpPr>
        <p:spPr>
          <a:xfrm>
            <a:off x="2679700" y="4606930"/>
            <a:ext cx="5296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Encoder</a:t>
            </a:r>
            <a:r>
              <a:rPr lang="ja-JP" altLang="en-US" dirty="0"/>
              <a:t>と</a:t>
            </a:r>
            <a:r>
              <a:rPr lang="en-US" altLang="ja-JP" dirty="0"/>
              <a:t>Decoder</a:t>
            </a:r>
            <a:r>
              <a:rPr lang="ja-JP" altLang="en-US" dirty="0"/>
              <a:t>の橋渡しだけではなく，</a:t>
            </a:r>
            <a:br>
              <a:rPr lang="en-US" altLang="ja-JP" dirty="0"/>
            </a:br>
            <a:r>
              <a:rPr lang="en-US" altLang="ja-JP" u="sng" dirty="0"/>
              <a:t>Encoder</a:t>
            </a:r>
            <a:r>
              <a:rPr lang="ja-JP" altLang="en-US" u="sng" dirty="0"/>
              <a:t>と</a:t>
            </a:r>
            <a:r>
              <a:rPr lang="en-US" altLang="ja-JP" u="sng" dirty="0"/>
              <a:t>Decoder</a:t>
            </a:r>
            <a:r>
              <a:rPr lang="ja-JP" altLang="en-US" u="sng" dirty="0"/>
              <a:t>自身</a:t>
            </a:r>
            <a:r>
              <a:rPr lang="ja-JP" altLang="en-US" dirty="0"/>
              <a:t>も</a:t>
            </a:r>
            <a:r>
              <a:rPr lang="en-US" altLang="ja-JP" dirty="0"/>
              <a:t>Attention</a:t>
            </a:r>
            <a:r>
              <a:rPr lang="ja-JP" altLang="en-US" dirty="0"/>
              <a:t>で置き換える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14BA20D-86C0-4B7F-8CA6-68E3A2D31BEC}"/>
              </a:ext>
            </a:extLst>
          </p:cNvPr>
          <p:cNvSpPr/>
          <p:nvPr/>
        </p:nvSpPr>
        <p:spPr>
          <a:xfrm>
            <a:off x="2374902" y="3416548"/>
            <a:ext cx="2819399" cy="1029658"/>
          </a:xfrm>
          <a:prstGeom prst="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CBC232E-1715-4057-AE84-04F1D73B1477}"/>
              </a:ext>
            </a:extLst>
          </p:cNvPr>
          <p:cNvSpPr/>
          <p:nvPr/>
        </p:nvSpPr>
        <p:spPr>
          <a:xfrm>
            <a:off x="5233183" y="3416548"/>
            <a:ext cx="2244503" cy="1029658"/>
          </a:xfrm>
          <a:prstGeom prst="rect">
            <a:avLst/>
          </a:prstGeom>
          <a:noFill/>
          <a:ln>
            <a:solidFill>
              <a:srgbClr val="59AA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A493C0B-BDBA-4942-9E29-C4E48BC1E4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12</a:t>
            </a:fld>
            <a:r>
              <a:rPr lang="en-US" altLang="ja-JP" spc="-5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903903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49DEEE6-665A-4AA2-8297-E767E4C100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948" y="1062763"/>
            <a:ext cx="8125952" cy="3323987"/>
          </a:xfrm>
        </p:spPr>
        <p:txBody>
          <a:bodyPr/>
          <a:lstStyle/>
          <a:p>
            <a:r>
              <a:rPr kumimoji="1" lang="en-US" altLang="ja-JP" dirty="0"/>
              <a:t>RNN</a:t>
            </a:r>
            <a:r>
              <a:rPr kumimoji="1" lang="ja-JP" altLang="en-US" dirty="0"/>
              <a:t>の文章処理</a:t>
            </a:r>
            <a:br>
              <a:rPr kumimoji="1" lang="en-US" altLang="ja-JP" dirty="0"/>
            </a:br>
            <a:r>
              <a:rPr kumimoji="1" lang="ja-JP" altLang="en-US" dirty="0"/>
              <a:t>文章</a:t>
            </a:r>
            <a:r>
              <a:rPr kumimoji="1" lang="en-US" altLang="ja-JP" dirty="0"/>
              <a:t>”I am a student”</a:t>
            </a:r>
            <a:r>
              <a:rPr kumimoji="1" lang="ja-JP" altLang="en-US" dirty="0"/>
              <a:t>について</a:t>
            </a:r>
            <a:br>
              <a:rPr kumimoji="1" lang="en-US" altLang="ja-JP" dirty="0"/>
            </a:br>
            <a:r>
              <a:rPr kumimoji="1" lang="en-US" altLang="ja-JP" dirty="0"/>
              <a:t>“I”</a:t>
            </a:r>
            <a:r>
              <a:rPr kumimoji="1" lang="ja-JP" altLang="en-US" dirty="0"/>
              <a:t>→</a:t>
            </a:r>
            <a:r>
              <a:rPr kumimoji="1" lang="en-US" altLang="ja-JP" dirty="0"/>
              <a:t>”am”</a:t>
            </a:r>
            <a:r>
              <a:rPr kumimoji="1" lang="ja-JP" altLang="en-US" dirty="0"/>
              <a:t>→</a:t>
            </a:r>
            <a:r>
              <a:rPr kumimoji="1" lang="en-US" altLang="ja-JP" dirty="0"/>
              <a:t>”a”</a:t>
            </a:r>
            <a:r>
              <a:rPr kumimoji="1" lang="ja-JP" altLang="en-US" dirty="0"/>
              <a:t>→</a:t>
            </a:r>
            <a:r>
              <a:rPr kumimoji="1" lang="en-US" altLang="ja-JP" dirty="0"/>
              <a:t>”student”</a:t>
            </a:r>
            <a:r>
              <a:rPr kumimoji="1" lang="ja-JP" altLang="en-US" dirty="0"/>
              <a:t>と順番に読み込ませることで，</a:t>
            </a:r>
            <a:br>
              <a:rPr kumimoji="1" lang="en-US" altLang="ja-JP" dirty="0"/>
            </a:br>
            <a:r>
              <a:rPr kumimoji="1" lang="en-US" altLang="ja-JP" dirty="0"/>
              <a:t>RNN</a:t>
            </a:r>
            <a:r>
              <a:rPr kumimoji="1" lang="ja-JP" altLang="en-US" dirty="0"/>
              <a:t>の内部状態を遷移させ，</a:t>
            </a:r>
            <a:br>
              <a:rPr kumimoji="1" lang="en-US" altLang="ja-JP" dirty="0"/>
            </a:br>
            <a:r>
              <a:rPr kumimoji="1" lang="en-US" altLang="ja-JP" dirty="0"/>
              <a:t>”</a:t>
            </a:r>
            <a:r>
              <a:rPr kumimoji="1" lang="ja-JP" altLang="en-US" dirty="0"/>
              <a:t>文章中の単語</a:t>
            </a:r>
            <a:r>
              <a:rPr kumimoji="1" lang="en-US" altLang="ja-JP" dirty="0"/>
              <a:t>”</a:t>
            </a:r>
            <a:r>
              <a:rPr kumimoji="1" lang="ja-JP" altLang="en-US" dirty="0"/>
              <a:t>という表現を獲得してきた．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ja-JP" altLang="en-US" dirty="0"/>
              <a:t>自身の入力に注意を向ける</a:t>
            </a:r>
            <a:r>
              <a:rPr kumimoji="1" lang="en-US" altLang="ja-JP" dirty="0"/>
              <a:t>Self-Attention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ja-JP" altLang="en-US" dirty="0"/>
              <a:t>　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14B3586-D4EB-47C3-8EAD-1EEED0CCF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RNN</a:t>
            </a:r>
            <a:r>
              <a:rPr kumimoji="1" lang="ja-JP" altLang="en-US" dirty="0"/>
              <a:t>に代わる手法：</a:t>
            </a:r>
            <a:r>
              <a:rPr kumimoji="1" lang="en-US" altLang="ja-JP" dirty="0"/>
              <a:t>Self-Attention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D8F91DD-445A-4803-983F-C7DA6D901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902" y="1062763"/>
            <a:ext cx="2057401" cy="2057401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B8C928F2-F9F1-4895-9455-AC6EF6B59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0" y="3768725"/>
            <a:ext cx="3947423" cy="135680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EA17D55-26AE-45DB-95F5-27978890DDB3}"/>
              </a:ext>
            </a:extLst>
          </p:cNvPr>
          <p:cNvSpPr/>
          <p:nvPr/>
        </p:nvSpPr>
        <p:spPr>
          <a:xfrm>
            <a:off x="2456175" y="5521325"/>
            <a:ext cx="5805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文章の単語関係を単語のベクトル表現に埋め込んでしまう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6EA8D41-B974-4557-AE57-DD7A2C2DCCD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13</a:t>
            </a:fld>
            <a:r>
              <a:rPr lang="en-US" altLang="ja-JP" spc="-5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031755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8E4118ED-3087-4772-8BB1-891C77913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自然言語処理における</a:t>
            </a:r>
            <a:r>
              <a:rPr kumimoji="1" lang="en-US" altLang="ja-JP" dirty="0"/>
              <a:t>CNN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FC39BF1-066B-42E1-AA4A-1DB2861B0D80}"/>
              </a:ext>
            </a:extLst>
          </p:cNvPr>
          <p:cNvSpPr txBox="1"/>
          <p:nvPr/>
        </p:nvSpPr>
        <p:spPr>
          <a:xfrm>
            <a:off x="6059184" y="1888896"/>
            <a:ext cx="440244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Droid Sans Fallback"/>
              </a:rPr>
              <a:t>畳み込みを使って文章中の単語関係を考慮した</a:t>
            </a:r>
            <a:r>
              <a:rPr lang="en-US" altLang="ja-JP" sz="2400" dirty="0">
                <a:latin typeface="Droid Sans Fallback"/>
              </a:rPr>
              <a:t>Embedding</a:t>
            </a:r>
            <a:r>
              <a:rPr lang="ja-JP" altLang="en-US" sz="2400" dirty="0">
                <a:latin typeface="Droid Sans Fallback"/>
              </a:rPr>
              <a:t>表現が得られる</a:t>
            </a:r>
            <a:endParaRPr lang="en-US" altLang="ja-JP" sz="2400" dirty="0">
              <a:latin typeface="Droid Sans Fallback"/>
            </a:endParaRPr>
          </a:p>
          <a:p>
            <a:r>
              <a:rPr lang="ja-JP" altLang="en-US" dirty="0">
                <a:latin typeface="Droid Sans Fallback"/>
              </a:rPr>
              <a:t>（ある種の</a:t>
            </a:r>
            <a:r>
              <a:rPr lang="en-US" altLang="ja-JP" dirty="0">
                <a:latin typeface="Droid Sans Fallback"/>
              </a:rPr>
              <a:t>Self-Attention</a:t>
            </a:r>
            <a:r>
              <a:rPr lang="ja-JP" altLang="en-US" dirty="0">
                <a:latin typeface="Droid Sans Fallback"/>
              </a:rPr>
              <a:t>になっている）</a:t>
            </a:r>
            <a:endParaRPr lang="en-US" altLang="ja-JP" sz="2400" dirty="0">
              <a:latin typeface="Droid Sans Fallback"/>
            </a:endParaRPr>
          </a:p>
          <a:p>
            <a:endParaRPr lang="en-US" altLang="ja-JP" sz="2000" dirty="0">
              <a:latin typeface="Droid Sans Fallback"/>
            </a:endParaRPr>
          </a:p>
          <a:p>
            <a:endParaRPr lang="en-US" altLang="ja-JP" sz="2000" dirty="0">
              <a:latin typeface="Droid Sans Fallback"/>
            </a:endParaRPr>
          </a:p>
          <a:p>
            <a:r>
              <a:rPr lang="ja-JP" altLang="en-US" sz="2000" dirty="0">
                <a:latin typeface="Droid Sans Fallback"/>
              </a:rPr>
              <a:t>問題点</a:t>
            </a:r>
            <a:endParaRPr lang="en-US" altLang="ja-JP" sz="2000" dirty="0">
              <a:latin typeface="Droid Sans Fallback"/>
            </a:endParaRPr>
          </a:p>
          <a:p>
            <a:r>
              <a:rPr lang="ja-JP" altLang="en-US" sz="2000" dirty="0">
                <a:latin typeface="Droid Sans Fallback"/>
              </a:rPr>
              <a:t>・</a:t>
            </a:r>
            <a:r>
              <a:rPr lang="ja-JP" altLang="en-US" sz="2000" dirty="0">
                <a:solidFill>
                  <a:schemeClr val="bg2">
                    <a:lumMod val="50000"/>
                  </a:schemeClr>
                </a:solidFill>
                <a:latin typeface="Droid Sans Fallback"/>
              </a:rPr>
              <a:t>可変長の入力に対応できない</a:t>
            </a:r>
            <a:br>
              <a:rPr lang="en-US" altLang="ja-JP" sz="2000" dirty="0">
                <a:solidFill>
                  <a:schemeClr val="bg2">
                    <a:lumMod val="50000"/>
                  </a:schemeClr>
                </a:solidFill>
                <a:latin typeface="Droid Sans Fallback"/>
              </a:rPr>
            </a:br>
            <a:r>
              <a:rPr lang="ja-JP" altLang="en-US" sz="2000" dirty="0">
                <a:solidFill>
                  <a:schemeClr val="bg2">
                    <a:lumMod val="50000"/>
                  </a:schemeClr>
                </a:solidFill>
                <a:latin typeface="Droid Sans Fallback"/>
              </a:rPr>
              <a:t>　</a:t>
            </a:r>
            <a:r>
              <a:rPr lang="ja-JP" altLang="en-US" sz="1600" dirty="0">
                <a:latin typeface="Droid Sans Fallback"/>
              </a:rPr>
              <a:t>（畳み込みのカーネルサイズは固定 </a:t>
            </a:r>
            <a:r>
              <a:rPr lang="en-US" altLang="ja-JP" sz="1600" dirty="0">
                <a:latin typeface="Droid Sans Fallback"/>
              </a:rPr>
              <a:t>e.g. 3, 5</a:t>
            </a:r>
            <a:r>
              <a:rPr lang="ja-JP" altLang="en-US" sz="1600" dirty="0">
                <a:latin typeface="Droid Sans Fallback"/>
              </a:rPr>
              <a:t>）</a:t>
            </a:r>
            <a:endParaRPr lang="en-US" altLang="ja-JP" sz="1600" dirty="0">
              <a:latin typeface="Droid Sans Fallback"/>
            </a:endParaRPr>
          </a:p>
          <a:p>
            <a:r>
              <a:rPr lang="ja-JP" altLang="en-US" sz="2000" dirty="0">
                <a:latin typeface="Droid Sans Fallback"/>
              </a:rPr>
              <a:t>・</a:t>
            </a:r>
            <a:r>
              <a:rPr lang="ja-JP" altLang="en-US" sz="2000" dirty="0">
                <a:solidFill>
                  <a:schemeClr val="bg2">
                    <a:lumMod val="50000"/>
                  </a:schemeClr>
                </a:solidFill>
                <a:latin typeface="Droid Sans Fallback"/>
              </a:rPr>
              <a:t>文脈を見ずに重みを決定している</a:t>
            </a:r>
            <a:endParaRPr lang="en-US" altLang="ja-JP" sz="2000" dirty="0">
              <a:solidFill>
                <a:schemeClr val="bg2">
                  <a:lumMod val="50000"/>
                </a:schemeClr>
              </a:solidFill>
              <a:latin typeface="Droid Sans Fallback"/>
            </a:endParaRPr>
          </a:p>
          <a:p>
            <a:endParaRPr lang="en-US" altLang="ja-JP" sz="2000" dirty="0">
              <a:latin typeface="Droid Sans Fallback"/>
            </a:endParaRPr>
          </a:p>
          <a:p>
            <a:endParaRPr lang="ja-JP" altLang="en-US" sz="2000" dirty="0">
              <a:latin typeface="Droid Sans Fallback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33D5F0C-DEBA-475F-802A-6576F0E03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0" t="23389" r="30995" b="55069"/>
          <a:stretch/>
        </p:blipFill>
        <p:spPr>
          <a:xfrm>
            <a:off x="393700" y="1888896"/>
            <a:ext cx="5665484" cy="275180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BA4A79A-7B75-46F6-B4D9-52B40B1D39D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14</a:t>
            </a:fld>
            <a:r>
              <a:rPr lang="en-US" altLang="ja-JP" spc="-5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102323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1">
            <a:extLst>
              <a:ext uri="{FF2B5EF4-FFF2-40B4-BE49-F238E27FC236}">
                <a16:creationId xmlns:a16="http://schemas.microsoft.com/office/drawing/2014/main" id="{DFD779F1-F698-4753-86C0-49E1E27B6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948" y="1062763"/>
            <a:ext cx="6678152" cy="4493538"/>
          </a:xfrm>
        </p:spPr>
        <p:txBody>
          <a:bodyPr/>
          <a:lstStyle/>
          <a:p>
            <a:r>
              <a:rPr kumimoji="1" lang="ja-JP" altLang="en-US" dirty="0"/>
              <a:t>モチベーション</a:t>
            </a:r>
            <a:endParaRPr kumimoji="1" lang="en-US" altLang="ja-JP" dirty="0"/>
          </a:p>
          <a:p>
            <a:pPr lvl="1"/>
            <a:r>
              <a:rPr kumimoji="1" lang="ja-JP" altLang="en-US" dirty="0">
                <a:solidFill>
                  <a:srgbClr val="FF3399"/>
                </a:solidFill>
              </a:rPr>
              <a:t>可変長の入力に対応しつつ，</a:t>
            </a:r>
            <a:br>
              <a:rPr kumimoji="1" lang="en-US" altLang="ja-JP" dirty="0">
                <a:solidFill>
                  <a:srgbClr val="FF3399"/>
                </a:solidFill>
              </a:rPr>
            </a:br>
            <a:r>
              <a:rPr kumimoji="1" lang="ja-JP" altLang="en-US" dirty="0">
                <a:solidFill>
                  <a:srgbClr val="FF3399"/>
                </a:solidFill>
              </a:rPr>
              <a:t>文脈を考慮した</a:t>
            </a:r>
            <a:r>
              <a:rPr kumimoji="1" lang="en-US" altLang="ja-JP" dirty="0">
                <a:solidFill>
                  <a:srgbClr val="FF3399"/>
                </a:solidFill>
              </a:rPr>
              <a:t>Embedding</a:t>
            </a:r>
            <a:r>
              <a:rPr kumimoji="1" lang="ja-JP" altLang="en-US" dirty="0">
                <a:solidFill>
                  <a:srgbClr val="FF3399"/>
                </a:solidFill>
              </a:rPr>
              <a:t>表現への</a:t>
            </a:r>
            <a:br>
              <a:rPr kumimoji="1" lang="en-US" altLang="ja-JP" dirty="0">
                <a:solidFill>
                  <a:srgbClr val="FF3399"/>
                </a:solidFill>
              </a:rPr>
            </a:br>
            <a:r>
              <a:rPr kumimoji="1" lang="ja-JP" altLang="en-US" dirty="0">
                <a:solidFill>
                  <a:srgbClr val="FF3399"/>
                </a:solidFill>
              </a:rPr>
              <a:t>変換をする方法を知りたい</a:t>
            </a:r>
            <a:endParaRPr kumimoji="1" lang="en-US" altLang="ja-JP" u="sng" dirty="0"/>
          </a:p>
          <a:p>
            <a:r>
              <a:rPr kumimoji="1" lang="ja-JP" altLang="en-US" dirty="0"/>
              <a:t>入力の単語表現の重み付き和をとる</a:t>
            </a:r>
            <a:br>
              <a:rPr kumimoji="1" lang="en-US" altLang="ja-JP" dirty="0"/>
            </a:br>
            <a:r>
              <a:rPr kumimoji="1" lang="ja-JP" altLang="en-US" dirty="0"/>
              <a:t>アプローチを一旦忘れ，</a:t>
            </a:r>
            <a:r>
              <a:rPr kumimoji="1" lang="en-US" altLang="ja-JP" dirty="0"/>
              <a:t>Attention</a:t>
            </a:r>
            <a:r>
              <a:rPr kumimoji="1" lang="ja-JP" altLang="en-US" dirty="0"/>
              <a:t>を</a:t>
            </a:r>
            <a:br>
              <a:rPr kumimoji="1" lang="en-US" altLang="ja-JP" dirty="0"/>
            </a:br>
            <a:r>
              <a:rPr kumimoji="1" lang="ja-JP" altLang="en-US" dirty="0"/>
              <a:t>より抽象化して考えてみる</a:t>
            </a:r>
            <a:endParaRPr kumimoji="1" lang="en-US" altLang="ja-JP" dirty="0"/>
          </a:p>
          <a:p>
            <a:r>
              <a:rPr kumimoji="1" lang="en-US" altLang="ja-JP" dirty="0"/>
              <a:t>“</a:t>
            </a:r>
            <a:r>
              <a:rPr kumimoji="1" lang="ja-JP" altLang="en-US" dirty="0"/>
              <a:t>メモリ</a:t>
            </a:r>
            <a:r>
              <a:rPr kumimoji="1" lang="en-US" altLang="ja-JP" dirty="0"/>
              <a:t>”</a:t>
            </a:r>
            <a:r>
              <a:rPr kumimoji="1" lang="ja-JP" altLang="en-US" dirty="0"/>
              <a:t>という概念の登場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“End-to-End Memory Networks”</a:t>
            </a:r>
            <a:r>
              <a:rPr kumimoji="1" lang="ja-JP" altLang="en-US" dirty="0"/>
              <a:t>という論文で，</a:t>
            </a:r>
            <a:br>
              <a:rPr kumimoji="1" lang="en-US" altLang="ja-JP" dirty="0"/>
            </a:br>
            <a:r>
              <a:rPr kumimoji="1" lang="ja-JP" altLang="en-US" dirty="0"/>
              <a:t>入力文に対応した，過去の記録を取ってくる</a:t>
            </a:r>
            <a:br>
              <a:rPr kumimoji="1" lang="en-US" altLang="ja-JP" dirty="0"/>
            </a:br>
            <a:r>
              <a:rPr kumimoji="1" lang="ja-JP" altLang="en-US" dirty="0"/>
              <a:t>ネットワークが提案されていた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後続の研究でメモリから</a:t>
            </a:r>
            <a:r>
              <a:rPr kumimoji="1" lang="en-US" altLang="ja-JP" dirty="0"/>
              <a:t>Attention</a:t>
            </a:r>
            <a:r>
              <a:rPr kumimoji="1" lang="ja-JP" altLang="en-US" dirty="0"/>
              <a:t>機構で</a:t>
            </a:r>
            <a:br>
              <a:rPr kumimoji="1" lang="en-US" altLang="ja-JP" dirty="0"/>
            </a:br>
            <a:r>
              <a:rPr kumimoji="1" lang="ja-JP" altLang="en-US" dirty="0"/>
              <a:t>情報を引き出すことの有効性が示される</a:t>
            </a:r>
            <a:br>
              <a:rPr kumimoji="1" lang="en-US" altLang="ja-JP" dirty="0"/>
            </a:br>
            <a:r>
              <a:rPr kumimoji="1" lang="ja-JP" altLang="en-US" sz="1200" dirty="0"/>
              <a:t>（</a:t>
            </a:r>
            <a:r>
              <a:rPr kumimoji="1" lang="en-US" altLang="ja-JP" sz="1200" dirty="0"/>
              <a:t>Miller, 2016,” </a:t>
            </a:r>
            <a:r>
              <a:rPr kumimoji="1" lang="en-US" altLang="ja-JP" sz="1200" i="1" dirty="0"/>
              <a:t>Key-Value Memory Networks for Directly Reading Documents</a:t>
            </a:r>
            <a:r>
              <a:rPr kumimoji="1" lang="en-US" altLang="ja-JP" sz="1200" dirty="0"/>
              <a:t>”</a:t>
            </a:r>
            <a:r>
              <a:rPr kumimoji="1" lang="ja-JP" altLang="en-US" sz="1200" dirty="0"/>
              <a:t>）</a:t>
            </a:r>
            <a:endParaRPr kumimoji="1" lang="en-US" altLang="ja-JP" sz="1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DB4AA77-D735-4BE0-BB10-C544E282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299" y="3596498"/>
            <a:ext cx="3249153" cy="1854410"/>
          </a:xfrm>
          <a:prstGeom prst="rect">
            <a:avLst/>
          </a:prstGeom>
        </p:spPr>
      </p:pic>
      <p:pic>
        <p:nvPicPr>
          <p:cNvPr id="5" name="図 4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5576F2F8-C35C-41E9-A096-969A40AB6F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5" r="17295" b="54367"/>
          <a:stretch/>
        </p:blipFill>
        <p:spPr>
          <a:xfrm>
            <a:off x="6108700" y="962242"/>
            <a:ext cx="4426668" cy="1782873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A0BE19D-AC38-4BA5-A543-BF68C52B3368}"/>
              </a:ext>
            </a:extLst>
          </p:cNvPr>
          <p:cNvSpPr/>
          <p:nvPr/>
        </p:nvSpPr>
        <p:spPr>
          <a:xfrm>
            <a:off x="8541533" y="2745115"/>
            <a:ext cx="215186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chemeClr val="tx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http://fuyw.top/NLP_02_QANet/</a:t>
            </a:r>
            <a:endParaRPr lang="ja-JP" altLang="en-US" sz="11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タイトル 2">
            <a:extLst>
              <a:ext uri="{FF2B5EF4-FFF2-40B4-BE49-F238E27FC236}">
                <a16:creationId xmlns:a16="http://schemas.microsoft.com/office/drawing/2014/main" id="{79A7319B-71F9-4BA0-9D58-2F5B1AF69153}"/>
              </a:ext>
            </a:extLst>
          </p:cNvPr>
          <p:cNvSpPr txBox="1">
            <a:spLocks/>
          </p:cNvSpPr>
          <p:nvPr/>
        </p:nvSpPr>
        <p:spPr>
          <a:xfrm>
            <a:off x="796903" y="339725"/>
            <a:ext cx="9428378" cy="5541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1" b="0" i="0">
                <a:solidFill>
                  <a:schemeClr val="accent1"/>
                </a:solidFill>
                <a:latin typeface="Droid Sans Fallback"/>
                <a:ea typeface="+mj-ea"/>
                <a:cs typeface="Arial"/>
              </a:defRPr>
            </a:lvl1pPr>
          </a:lstStyle>
          <a:p>
            <a:r>
              <a:rPr kumimoji="1" lang="en-US" altLang="ja-JP" kern="0" dirty="0"/>
              <a:t>Attention</a:t>
            </a:r>
            <a:r>
              <a:rPr kumimoji="1" lang="ja-JP" altLang="en-US" kern="0" dirty="0"/>
              <a:t>再考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5922A10-3D13-4EDA-8172-30BA150AE48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15</a:t>
            </a:fld>
            <a:r>
              <a:rPr lang="en-US" altLang="ja-JP" spc="-5"/>
              <a:t>/34</a:t>
            </a:r>
            <a:endParaRPr lang="en-US" spc="-5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2601F65-3470-4AB1-8FEA-3259E2B3B3C4}"/>
              </a:ext>
            </a:extLst>
          </p:cNvPr>
          <p:cNvSpPr/>
          <p:nvPr/>
        </p:nvSpPr>
        <p:spPr>
          <a:xfrm>
            <a:off x="7246100" y="5461710"/>
            <a:ext cx="215186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100" dirty="0"/>
              <a:t>メモリネットワークの構成</a:t>
            </a:r>
          </a:p>
        </p:txBody>
      </p:sp>
    </p:spTree>
    <p:extLst>
      <p:ext uri="{BB962C8B-B14F-4D97-AF65-F5344CB8AC3E}">
        <p14:creationId xmlns:p14="http://schemas.microsoft.com/office/powerpoint/2010/main" val="1351856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1">
            <a:extLst>
              <a:ext uri="{FF2B5EF4-FFF2-40B4-BE49-F238E27FC236}">
                <a16:creationId xmlns:a16="http://schemas.microsoft.com/office/drawing/2014/main" id="{A4C6865D-1A40-44A5-B3D0-FBF5E031F6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948" y="1062762"/>
            <a:ext cx="8811752" cy="46782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ja-JP" altLang="en-US" dirty="0"/>
              <a:t>以下の単純な</a:t>
            </a:r>
            <a:r>
              <a:rPr kumimoji="1" lang="en-US" altLang="ja-JP" dirty="0"/>
              <a:t>Question Answering</a:t>
            </a:r>
            <a:r>
              <a:rPr kumimoji="1" lang="ja-JP" altLang="en-US" dirty="0"/>
              <a:t>について考える</a:t>
            </a:r>
            <a:br>
              <a:rPr kumimoji="1" lang="en-US" altLang="ja-JP" dirty="0"/>
            </a:br>
            <a:r>
              <a:rPr kumimoji="1" lang="ja-JP" altLang="en-US" dirty="0"/>
              <a:t>　例）　</a:t>
            </a:r>
            <a:r>
              <a:rPr kumimoji="1" lang="en-US" altLang="ja-JP" dirty="0"/>
              <a:t>Q. </a:t>
            </a:r>
            <a:r>
              <a:rPr kumimoji="1" lang="ja-JP" altLang="en-US" dirty="0"/>
              <a:t>好きな動物は？　→　</a:t>
            </a:r>
            <a:r>
              <a:rPr kumimoji="1" lang="en-US" altLang="ja-JP" dirty="0"/>
              <a:t>A. </a:t>
            </a:r>
            <a:r>
              <a:rPr kumimoji="1" lang="ja-JP" altLang="en-US" dirty="0"/>
              <a:t>インコが好き</a:t>
            </a:r>
            <a:endParaRPr kumimoji="1" lang="en-US" altLang="ja-JP" dirty="0"/>
          </a:p>
          <a:p>
            <a:r>
              <a:rPr kumimoji="1" lang="ja-JP" altLang="en-US" dirty="0"/>
              <a:t>このタスクは，以下のプロセスで成り立つ</a:t>
            </a:r>
            <a:br>
              <a:rPr kumimoji="1" lang="en-US" altLang="ja-JP" dirty="0"/>
            </a:br>
            <a:r>
              <a:rPr kumimoji="1" lang="ja-JP" altLang="en-US" dirty="0"/>
              <a:t>「好きな動物は？」</a:t>
            </a:r>
            <a:br>
              <a:rPr kumimoji="1" lang="en-US" altLang="ja-JP" dirty="0"/>
            </a:br>
            <a:r>
              <a:rPr kumimoji="1" lang="ja-JP" altLang="en-US" dirty="0"/>
              <a:t>　　　　↓</a:t>
            </a:r>
            <a:br>
              <a:rPr kumimoji="1" lang="en-US" altLang="ja-JP" dirty="0"/>
            </a:br>
            <a:r>
              <a:rPr kumimoji="1" lang="ja-JP" altLang="en-US" dirty="0"/>
              <a:t>発話者の過去の記録から，好きな動物に関する言及をみる</a:t>
            </a:r>
            <a:br>
              <a:rPr kumimoji="1" lang="en-US" altLang="ja-JP" dirty="0"/>
            </a:br>
            <a:r>
              <a:rPr kumimoji="1" lang="ja-JP" altLang="en-US" dirty="0"/>
              <a:t>　　　　↓</a:t>
            </a:r>
            <a:br>
              <a:rPr kumimoji="1" lang="en-US" altLang="ja-JP" dirty="0"/>
            </a:br>
            <a:r>
              <a:rPr kumimoji="1" lang="ja-JP" altLang="en-US" dirty="0"/>
              <a:t>「インコが好き」との発言があったので，それを答えにする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Attention</a:t>
            </a:r>
            <a:r>
              <a:rPr kumimoji="1" lang="ja-JP" altLang="en-US" dirty="0"/>
              <a:t>の抽象化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先述の</a:t>
            </a:r>
            <a:r>
              <a:rPr kumimoji="1" lang="en-US" altLang="ja-JP" dirty="0"/>
              <a:t>Self-Attention</a:t>
            </a:r>
            <a:r>
              <a:rPr kumimoji="1" lang="ja-JP" altLang="en-US" dirty="0"/>
              <a:t>とまとめて，</a:t>
            </a:r>
            <a:r>
              <a:rPr kumimoji="1" lang="ja-JP" altLang="en-US" dirty="0">
                <a:solidFill>
                  <a:srgbClr val="FF3399"/>
                </a:solidFill>
              </a:rPr>
              <a:t>入力に関連した情報を</a:t>
            </a:r>
            <a:br>
              <a:rPr kumimoji="1" lang="ja-JP" altLang="en-US" dirty="0">
                <a:solidFill>
                  <a:srgbClr val="FF3399"/>
                </a:solidFill>
              </a:rPr>
            </a:br>
            <a:r>
              <a:rPr kumimoji="1" lang="ja-JP" altLang="en-US" dirty="0">
                <a:solidFill>
                  <a:srgbClr val="FF3399"/>
                </a:solidFill>
              </a:rPr>
              <a:t>重み付きで取ってくる操作</a:t>
            </a:r>
            <a:r>
              <a:rPr kumimoji="1" lang="ja-JP" altLang="en-US" dirty="0"/>
              <a:t>のことをすべて</a:t>
            </a:r>
            <a:r>
              <a:rPr kumimoji="1" lang="en-US" altLang="ja-JP" dirty="0"/>
              <a:t>Attention</a:t>
            </a:r>
            <a:r>
              <a:rPr kumimoji="1" lang="ja-JP" altLang="en-US" dirty="0"/>
              <a:t>と呼ぶことにする </a:t>
            </a:r>
            <a:endParaRPr kumimoji="1" lang="en-US" altLang="ja-JP" dirty="0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F927411-102D-416F-8532-75F00CCE560E}"/>
              </a:ext>
            </a:extLst>
          </p:cNvPr>
          <p:cNvCxnSpPr/>
          <p:nvPr/>
        </p:nvCxnSpPr>
        <p:spPr>
          <a:xfrm>
            <a:off x="1231900" y="3631348"/>
            <a:ext cx="7467599" cy="0"/>
          </a:xfrm>
          <a:prstGeom prst="line">
            <a:avLst/>
          </a:prstGeom>
          <a:ln w="28575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タイトル 2">
            <a:extLst>
              <a:ext uri="{FF2B5EF4-FFF2-40B4-BE49-F238E27FC236}">
                <a16:creationId xmlns:a16="http://schemas.microsoft.com/office/drawing/2014/main" id="{2842A82B-55E7-47EA-8AA0-5943D3DC0188}"/>
              </a:ext>
            </a:extLst>
          </p:cNvPr>
          <p:cNvSpPr txBox="1">
            <a:spLocks/>
          </p:cNvSpPr>
          <p:nvPr/>
        </p:nvSpPr>
        <p:spPr>
          <a:xfrm>
            <a:off x="796903" y="339725"/>
            <a:ext cx="9428378" cy="5541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1" b="0" i="0">
                <a:solidFill>
                  <a:schemeClr val="accent1"/>
                </a:solidFill>
                <a:latin typeface="Droid Sans Fallback"/>
                <a:ea typeface="+mj-ea"/>
                <a:cs typeface="Arial"/>
              </a:defRPr>
            </a:lvl1pPr>
          </a:lstStyle>
          <a:p>
            <a:r>
              <a:rPr lang="ja-JP" altLang="en-US" sz="3600" kern="0" dirty="0"/>
              <a:t>メモリを対象とする</a:t>
            </a:r>
            <a:r>
              <a:rPr lang="en-US" altLang="ja-JP" sz="3600" kern="0" dirty="0"/>
              <a:t>Attention</a:t>
            </a:r>
            <a:endParaRPr kumimoji="1" lang="ja-JP" altLang="en-US" kern="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AA4170-1041-4407-8842-5D2C7F8168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16</a:t>
            </a:fld>
            <a:r>
              <a:rPr lang="en-US" altLang="ja-JP" spc="-5"/>
              <a:t>/34</a:t>
            </a:r>
            <a:endParaRPr lang="en-US" spc="-5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57A4C7C-4060-4DE3-B06A-E19110B432A2}"/>
              </a:ext>
            </a:extLst>
          </p:cNvPr>
          <p:cNvSpPr txBox="1"/>
          <p:nvPr/>
        </p:nvSpPr>
        <p:spPr>
          <a:xfrm>
            <a:off x="6794500" y="3646371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i="1" dirty="0"/>
              <a:t>メモリに対する</a:t>
            </a:r>
            <a:r>
              <a:rPr kumimoji="1" lang="en-US" altLang="ja-JP" sz="1400" i="1" dirty="0"/>
              <a:t>Attention</a:t>
            </a:r>
            <a:endParaRPr kumimoji="1" lang="ja-JP" alt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847144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8E4118ED-3087-4772-8BB1-891C77913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Attention</a:t>
            </a:r>
            <a:r>
              <a:rPr kumimoji="1" lang="ja-JP" altLang="en-US" dirty="0"/>
              <a:t>とメモリ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プレースホルダー 1">
                <a:extLst>
                  <a:ext uri="{FF2B5EF4-FFF2-40B4-BE49-F238E27FC236}">
                    <a16:creationId xmlns:a16="http://schemas.microsoft.com/office/drawing/2014/main" id="{DFD779F1-F698-4753-86C0-49E1E27B6DC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725947" y="1062761"/>
                <a:ext cx="9497553" cy="369332"/>
              </a:xfrm>
            </p:spPr>
            <p:txBody>
              <a:bodyPr/>
              <a:lstStyle/>
              <a:p>
                <a:r>
                  <a:rPr kumimoji="1" lang="ja-JP" altLang="en-US" dirty="0"/>
                  <a:t>単語は長さ４の埋め込み表現とする </a:t>
                </a:r>
                <a:r>
                  <a:rPr kumimoji="1" lang="ja-JP" altLang="en-US" sz="1800" dirty="0"/>
                  <a:t>（</a:t>
                </a:r>
                <a:r>
                  <a:rPr kumimoji="1" lang="en-US" altLang="ja-JP" sz="1800" dirty="0"/>
                  <a:t>e.g. “</a:t>
                </a:r>
                <a:r>
                  <a:rPr kumimoji="1" lang="ja-JP" altLang="en-US" sz="1800" dirty="0"/>
                  <a:t>インコ</a:t>
                </a:r>
                <a:r>
                  <a:rPr kumimoji="1" lang="en-US" altLang="ja-JP" sz="1800" dirty="0"/>
                  <a:t>”=</a:t>
                </a:r>
                <a14:m>
                  <m:oMath xmlns:m="http://schemas.openxmlformats.org/officeDocument/2006/math">
                    <m:r>
                      <a:rPr kumimoji="1" lang="en-US" altLang="ja-JP" sz="1800" b="0" i="1" smtClean="0">
                        <a:latin typeface="Cambria Math" panose="02040503050406030204" pitchFamily="18" charset="0"/>
                      </a:rPr>
                      <m:t>[−0.02, −0.16, 0.12, −0.10]</m:t>
                    </m:r>
                  </m:oMath>
                </a14:m>
                <a:r>
                  <a:rPr kumimoji="1" lang="ja-JP" altLang="en-US" sz="1800" dirty="0"/>
                  <a:t>）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7" name="テキスト プレースホルダー 1">
                <a:extLst>
                  <a:ext uri="{FF2B5EF4-FFF2-40B4-BE49-F238E27FC236}">
                    <a16:creationId xmlns:a16="http://schemas.microsoft.com/office/drawing/2014/main" id="{DFD779F1-F698-4753-86C0-49E1E27B6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725947" y="1062761"/>
                <a:ext cx="9497553" cy="369332"/>
              </a:xfrm>
              <a:blipFill>
                <a:blip r:embed="rId2"/>
                <a:stretch>
                  <a:fillRect l="-1797" t="-29508" b="-4590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6E72598-97E5-42FE-A915-4634FF5C685D}"/>
              </a:ext>
            </a:extLst>
          </p:cNvPr>
          <p:cNvSpPr/>
          <p:nvPr/>
        </p:nvSpPr>
        <p:spPr>
          <a:xfrm>
            <a:off x="2194418" y="1732801"/>
            <a:ext cx="2726422" cy="671120"/>
          </a:xfrm>
          <a:prstGeom prst="rect">
            <a:avLst/>
          </a:prstGeom>
          <a:solidFill>
            <a:srgbClr val="FEE2E7">
              <a:alpha val="5411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1" dirty="0">
                <a:solidFill>
                  <a:schemeClr val="tx1"/>
                </a:solidFill>
                <a:latin typeface="Microsoft PhagsPa" panose="020B0502040204020203" pitchFamily="34" charset="0"/>
              </a:rPr>
              <a:t>好き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0E1A38B-A7F8-4365-A743-77F967BEDF28}"/>
              </a:ext>
            </a:extLst>
          </p:cNvPr>
          <p:cNvSpPr/>
          <p:nvPr/>
        </p:nvSpPr>
        <p:spPr>
          <a:xfrm>
            <a:off x="2194418" y="4157913"/>
            <a:ext cx="2726422" cy="671120"/>
          </a:xfrm>
          <a:prstGeom prst="rect">
            <a:avLst/>
          </a:prstGeom>
          <a:solidFill>
            <a:srgbClr val="FEE2E7">
              <a:alpha val="5411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1" dirty="0">
                <a:solidFill>
                  <a:schemeClr val="tx1"/>
                </a:solidFill>
                <a:latin typeface="Microsoft PhagsPa" panose="020B0502040204020203" pitchFamily="34" charset="0"/>
              </a:rPr>
              <a:t>は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907EEB3-7DE3-4AE0-985F-3F928F80E523}"/>
              </a:ext>
            </a:extLst>
          </p:cNvPr>
          <p:cNvSpPr/>
          <p:nvPr/>
        </p:nvSpPr>
        <p:spPr>
          <a:xfrm>
            <a:off x="2194418" y="3348378"/>
            <a:ext cx="2726422" cy="671120"/>
          </a:xfrm>
          <a:prstGeom prst="rect">
            <a:avLst/>
          </a:prstGeom>
          <a:solidFill>
            <a:srgbClr val="FEE2E7">
              <a:alpha val="5411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1" dirty="0">
                <a:solidFill>
                  <a:schemeClr val="tx1"/>
                </a:solidFill>
                <a:latin typeface="Microsoft PhagsPa" panose="020B0502040204020203" pitchFamily="34" charset="0"/>
              </a:rPr>
              <a:t>動物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D1F269E-C821-406F-93CE-4B96C23913B3}"/>
              </a:ext>
            </a:extLst>
          </p:cNvPr>
          <p:cNvSpPr/>
          <p:nvPr/>
        </p:nvSpPr>
        <p:spPr>
          <a:xfrm>
            <a:off x="2194418" y="2542335"/>
            <a:ext cx="2726422" cy="671120"/>
          </a:xfrm>
          <a:prstGeom prst="rect">
            <a:avLst/>
          </a:prstGeom>
          <a:solidFill>
            <a:srgbClr val="FEE2E7">
              <a:alpha val="5411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1" dirty="0">
                <a:solidFill>
                  <a:schemeClr val="tx1"/>
                </a:solidFill>
                <a:latin typeface="Microsoft PhagsPa" panose="020B0502040204020203" pitchFamily="34" charset="0"/>
              </a:rPr>
              <a:t>な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06D4740-7C76-474C-8F4A-7539076F24E1}"/>
              </a:ext>
            </a:extLst>
          </p:cNvPr>
          <p:cNvSpPr/>
          <p:nvPr/>
        </p:nvSpPr>
        <p:spPr>
          <a:xfrm>
            <a:off x="5740868" y="2168530"/>
            <a:ext cx="2726422" cy="671120"/>
          </a:xfrm>
          <a:prstGeom prst="rect">
            <a:avLst/>
          </a:prstGeom>
          <a:solidFill>
            <a:schemeClr val="accent1">
              <a:lumMod val="20000"/>
              <a:lumOff val="80000"/>
              <a:alpha val="54118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1" dirty="0">
                <a:solidFill>
                  <a:schemeClr val="tx1"/>
                </a:solidFill>
                <a:latin typeface="Microsoft PhagsPa" panose="020B0502040204020203" pitchFamily="34" charset="0"/>
              </a:rPr>
              <a:t>インコ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A5EE2E7-56E3-49B4-8437-ED8F8B823459}"/>
              </a:ext>
            </a:extLst>
          </p:cNvPr>
          <p:cNvSpPr/>
          <p:nvPr/>
        </p:nvSpPr>
        <p:spPr>
          <a:xfrm>
            <a:off x="5740868" y="3784107"/>
            <a:ext cx="2726422" cy="671120"/>
          </a:xfrm>
          <a:prstGeom prst="rect">
            <a:avLst/>
          </a:prstGeom>
          <a:solidFill>
            <a:schemeClr val="accent1">
              <a:lumMod val="20000"/>
              <a:lumOff val="80000"/>
              <a:alpha val="54118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1" dirty="0">
                <a:solidFill>
                  <a:schemeClr val="tx1"/>
                </a:solidFill>
                <a:latin typeface="Microsoft PhagsPa" panose="020B0502040204020203" pitchFamily="34" charset="0"/>
              </a:rPr>
              <a:t>好き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F54DACA-6AE2-45D5-B4BD-CA9C8434059E}"/>
              </a:ext>
            </a:extLst>
          </p:cNvPr>
          <p:cNvSpPr/>
          <p:nvPr/>
        </p:nvSpPr>
        <p:spPr>
          <a:xfrm>
            <a:off x="5740868" y="2978063"/>
            <a:ext cx="2726422" cy="671120"/>
          </a:xfrm>
          <a:prstGeom prst="rect">
            <a:avLst/>
          </a:prstGeom>
          <a:solidFill>
            <a:schemeClr val="accent1">
              <a:lumMod val="20000"/>
              <a:lumOff val="80000"/>
              <a:alpha val="54118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1" dirty="0">
                <a:solidFill>
                  <a:schemeClr val="tx1"/>
                </a:solidFill>
                <a:latin typeface="Microsoft PhagsPa" panose="020B0502040204020203" pitchFamily="34" charset="0"/>
              </a:rPr>
              <a:t>が</a:t>
            </a:r>
          </a:p>
        </p:txBody>
      </p:sp>
      <p:sp>
        <p:nvSpPr>
          <p:cNvPr id="16" name="左中かっこ 15">
            <a:extLst>
              <a:ext uri="{FF2B5EF4-FFF2-40B4-BE49-F238E27FC236}">
                <a16:creationId xmlns:a16="http://schemas.microsoft.com/office/drawing/2014/main" id="{3A5D69ED-8049-4B53-AC6A-408934D66981}"/>
              </a:ext>
            </a:extLst>
          </p:cNvPr>
          <p:cNvSpPr/>
          <p:nvPr/>
        </p:nvSpPr>
        <p:spPr>
          <a:xfrm>
            <a:off x="1455496" y="1658927"/>
            <a:ext cx="343949" cy="3270301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64AF682-3140-4A0D-BC90-377700367CBE}"/>
              </a:ext>
            </a:extLst>
          </p:cNvPr>
          <p:cNvSpPr txBox="1"/>
          <p:nvPr/>
        </p:nvSpPr>
        <p:spPr>
          <a:xfrm>
            <a:off x="501449" y="3063242"/>
            <a:ext cx="1098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ja-JP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17D1DA8-3A11-4EFF-A000-757095F8F305}"/>
              </a:ext>
            </a:extLst>
          </p:cNvPr>
          <p:cNvSpPr txBox="1"/>
          <p:nvPr/>
        </p:nvSpPr>
        <p:spPr>
          <a:xfrm>
            <a:off x="9112659" y="3081047"/>
            <a:ext cx="1415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endParaRPr lang="ja-JP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右中かっこ 18">
            <a:extLst>
              <a:ext uri="{FF2B5EF4-FFF2-40B4-BE49-F238E27FC236}">
                <a16:creationId xmlns:a16="http://schemas.microsoft.com/office/drawing/2014/main" id="{BE781E05-E2D9-4A1D-A8DD-B4766D964E61}"/>
              </a:ext>
            </a:extLst>
          </p:cNvPr>
          <p:cNvSpPr/>
          <p:nvPr/>
        </p:nvSpPr>
        <p:spPr>
          <a:xfrm>
            <a:off x="8693211" y="2168526"/>
            <a:ext cx="253070" cy="2286697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CC4672F-C42F-4233-937F-1A4FD0C9FE24}"/>
              </a:ext>
            </a:extLst>
          </p:cNvPr>
          <p:cNvSpPr txBox="1"/>
          <p:nvPr/>
        </p:nvSpPr>
        <p:spPr>
          <a:xfrm>
            <a:off x="2007624" y="5177237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i="1" dirty="0"/>
              <a:t>４</a:t>
            </a:r>
            <a:r>
              <a:rPr lang="en-US" altLang="ja-JP" i="1" dirty="0"/>
              <a:t>×</a:t>
            </a:r>
            <a:r>
              <a:rPr lang="ja-JP" altLang="en-US" i="1" dirty="0"/>
              <a:t>４の行列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2FD67BA-0F06-418A-8D30-B52193DCA3AA}"/>
              </a:ext>
            </a:extLst>
          </p:cNvPr>
          <p:cNvSpPr txBox="1"/>
          <p:nvPr/>
        </p:nvSpPr>
        <p:spPr>
          <a:xfrm>
            <a:off x="5541290" y="474455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i="1" dirty="0"/>
              <a:t>３</a:t>
            </a:r>
            <a:r>
              <a:rPr lang="en-US" altLang="ja-JP" i="1" dirty="0"/>
              <a:t>×</a:t>
            </a:r>
            <a:r>
              <a:rPr lang="ja-JP" altLang="en-US" i="1" dirty="0"/>
              <a:t>４の行列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E1C33DA-DD80-4843-B191-F05772F78A8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17</a:t>
            </a:fld>
            <a:r>
              <a:rPr lang="en-US" altLang="ja-JP" spc="-5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854022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8E4118ED-3087-4772-8BB1-891C77913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Attention</a:t>
            </a:r>
            <a:r>
              <a:rPr kumimoji="1" lang="ja-JP" altLang="en-US" dirty="0"/>
              <a:t>とメモリ</a:t>
            </a:r>
          </a:p>
        </p:txBody>
      </p:sp>
      <p:sp>
        <p:nvSpPr>
          <p:cNvPr id="437" name="テキスト プレースホルダー 1">
            <a:extLst>
              <a:ext uri="{FF2B5EF4-FFF2-40B4-BE49-F238E27FC236}">
                <a16:creationId xmlns:a16="http://schemas.microsoft.com/office/drawing/2014/main" id="{3B95C6FA-88CC-45B3-AA1B-5E68A67CD5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950" y="1062761"/>
            <a:ext cx="9116553" cy="369332"/>
          </a:xfrm>
        </p:spPr>
        <p:txBody>
          <a:bodyPr/>
          <a:lstStyle/>
          <a:p>
            <a:r>
              <a:rPr kumimoji="1" lang="ja-JP" altLang="en-US" dirty="0"/>
              <a:t>行列演算によって</a:t>
            </a:r>
            <a:r>
              <a:rPr kumimoji="1" lang="en-US" altLang="ja-JP" dirty="0"/>
              <a:t>Memory</a:t>
            </a:r>
            <a:r>
              <a:rPr kumimoji="1" lang="ja-JP" altLang="en-US" dirty="0"/>
              <a:t>から</a:t>
            </a:r>
            <a:r>
              <a:rPr kumimoji="1" lang="en-US" altLang="ja-JP" dirty="0"/>
              <a:t>Key</a:t>
            </a:r>
            <a:r>
              <a:rPr kumimoji="1" lang="ja-JP" altLang="en-US" dirty="0"/>
              <a:t>と</a:t>
            </a:r>
            <a:r>
              <a:rPr kumimoji="1" lang="en-US" altLang="ja-JP" dirty="0"/>
              <a:t>Value</a:t>
            </a:r>
            <a:r>
              <a:rPr kumimoji="1" lang="ja-JP" altLang="en-US" dirty="0"/>
              <a:t>をつくる</a:t>
            </a:r>
            <a:endParaRPr kumimoji="1" lang="en-US" altLang="ja-JP" dirty="0">
              <a:solidFill>
                <a:srgbClr val="FF3399"/>
              </a:solidFill>
            </a:endParaRPr>
          </a:p>
        </p:txBody>
      </p:sp>
      <p:pic>
        <p:nvPicPr>
          <p:cNvPr id="119" name="図 118">
            <a:extLst>
              <a:ext uri="{FF2B5EF4-FFF2-40B4-BE49-F238E27FC236}">
                <a16:creationId xmlns:a16="http://schemas.microsoft.com/office/drawing/2014/main" id="{16C7D45D-BE42-470C-A227-8CBE76C4E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291" y="1752900"/>
            <a:ext cx="930204" cy="1080770"/>
          </a:xfrm>
          <a:prstGeom prst="rect">
            <a:avLst/>
          </a:prstGeom>
        </p:spPr>
      </p:pic>
      <p:pic>
        <p:nvPicPr>
          <p:cNvPr id="237" name="図 236">
            <a:extLst>
              <a:ext uri="{FF2B5EF4-FFF2-40B4-BE49-F238E27FC236}">
                <a16:creationId xmlns:a16="http://schemas.microsoft.com/office/drawing/2014/main" id="{F1A5B8ED-1301-4391-9182-5870353DB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93" y="3768731"/>
            <a:ext cx="914400" cy="790723"/>
          </a:xfrm>
          <a:prstGeom prst="rect">
            <a:avLst/>
          </a:prstGeom>
        </p:spPr>
      </p:pic>
      <p:pic>
        <p:nvPicPr>
          <p:cNvPr id="342" name="図 341">
            <a:extLst>
              <a:ext uri="{FF2B5EF4-FFF2-40B4-BE49-F238E27FC236}">
                <a16:creationId xmlns:a16="http://schemas.microsoft.com/office/drawing/2014/main" id="{F7829A9D-834C-4761-8BA0-763098CE8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701" y="1752898"/>
            <a:ext cx="5181600" cy="3684593"/>
          </a:xfrm>
          <a:prstGeom prst="rect">
            <a:avLst/>
          </a:prstGeom>
        </p:spPr>
      </p:pic>
      <p:sp>
        <p:nvSpPr>
          <p:cNvPr id="236" name="テキスト ボックス 235">
            <a:extLst>
              <a:ext uri="{FF2B5EF4-FFF2-40B4-BE49-F238E27FC236}">
                <a16:creationId xmlns:a16="http://schemas.microsoft.com/office/drawing/2014/main" id="{80B9ABED-FA51-42A5-9409-E68A5C215F0A}"/>
              </a:ext>
            </a:extLst>
          </p:cNvPr>
          <p:cNvSpPr txBox="1"/>
          <p:nvPr/>
        </p:nvSpPr>
        <p:spPr>
          <a:xfrm>
            <a:off x="2876748" y="2000899"/>
            <a:ext cx="304800" cy="58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1" dirty="0"/>
              <a:t>=</a:t>
            </a:r>
            <a:endParaRPr lang="ja-JP" altLang="en-US" sz="3201" dirty="0"/>
          </a:p>
        </p:txBody>
      </p:sp>
      <p:sp>
        <p:nvSpPr>
          <p:cNvPr id="344" name="テキスト ボックス 343">
            <a:extLst>
              <a:ext uri="{FF2B5EF4-FFF2-40B4-BE49-F238E27FC236}">
                <a16:creationId xmlns:a16="http://schemas.microsoft.com/office/drawing/2014/main" id="{6229E27C-16F3-4F57-A4F9-300748BFF759}"/>
              </a:ext>
            </a:extLst>
          </p:cNvPr>
          <p:cNvSpPr txBox="1"/>
          <p:nvPr/>
        </p:nvSpPr>
        <p:spPr>
          <a:xfrm>
            <a:off x="2876748" y="3871704"/>
            <a:ext cx="304800" cy="58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1" dirty="0"/>
              <a:t>=</a:t>
            </a:r>
            <a:endParaRPr lang="ja-JP" altLang="en-US" sz="3201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DA61547-102F-42D1-8FB9-3685D939A60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18</a:t>
            </a:fld>
            <a:r>
              <a:rPr lang="en-US" altLang="ja-JP" spc="-5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070142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8E4118ED-3087-4772-8BB1-891C77913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Attention</a:t>
            </a:r>
            <a:r>
              <a:rPr kumimoji="1" lang="ja-JP" altLang="en-US" dirty="0"/>
              <a:t>とメモリ</a:t>
            </a:r>
          </a:p>
        </p:txBody>
      </p:sp>
      <p:sp>
        <p:nvSpPr>
          <p:cNvPr id="437" name="テキスト プレースホルダー 1">
            <a:extLst>
              <a:ext uri="{FF2B5EF4-FFF2-40B4-BE49-F238E27FC236}">
                <a16:creationId xmlns:a16="http://schemas.microsoft.com/office/drawing/2014/main" id="{3B95C6FA-88CC-45B3-AA1B-5E68A67CD5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950" y="1062763"/>
            <a:ext cx="9116553" cy="2954656"/>
          </a:xfrm>
        </p:spPr>
        <p:txBody>
          <a:bodyPr/>
          <a:lstStyle/>
          <a:p>
            <a:r>
              <a:rPr kumimoji="1" lang="en-US" altLang="ja-JP" dirty="0"/>
              <a:t>Query</a:t>
            </a:r>
            <a:r>
              <a:rPr kumimoji="1" lang="ja-JP" altLang="en-US" dirty="0"/>
              <a:t>と</a:t>
            </a:r>
            <a:r>
              <a:rPr kumimoji="1" lang="en-US" altLang="ja-JP" dirty="0"/>
              <a:t>Key</a:t>
            </a:r>
            <a:r>
              <a:rPr kumimoji="1" lang="ja-JP" altLang="en-US" dirty="0"/>
              <a:t>の積を取る・・・</a:t>
            </a:r>
            <a:r>
              <a:rPr kumimoji="1" lang="ja-JP" altLang="en-US" dirty="0">
                <a:solidFill>
                  <a:srgbClr val="FF3399"/>
                </a:solidFill>
              </a:rPr>
              <a:t>入力とメモリの関連度を計算</a:t>
            </a:r>
            <a:endParaRPr kumimoji="1" lang="en-US" altLang="ja-JP" dirty="0">
              <a:solidFill>
                <a:srgbClr val="FF3399"/>
              </a:solidFill>
            </a:endParaRPr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en-US" altLang="ja-JP" dirty="0"/>
              <a:t>Attention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Weight</a:t>
            </a:r>
            <a:r>
              <a:rPr kumimoji="1" lang="ja-JP" altLang="en-US" dirty="0"/>
              <a:t>と</a:t>
            </a:r>
            <a:r>
              <a:rPr kumimoji="1" lang="en-US" altLang="ja-JP" dirty="0"/>
              <a:t>Value</a:t>
            </a:r>
            <a:r>
              <a:rPr kumimoji="1" lang="ja-JP" altLang="en-US" dirty="0"/>
              <a:t>の積を取る・・・</a:t>
            </a:r>
            <a:r>
              <a:rPr kumimoji="1" lang="ja-JP" altLang="en-US" dirty="0">
                <a:solidFill>
                  <a:srgbClr val="59AAF2"/>
                </a:solidFill>
              </a:rPr>
              <a:t>重みに従って値を取得</a:t>
            </a:r>
            <a:endParaRPr kumimoji="1" lang="en-US" altLang="ja-JP" dirty="0">
              <a:solidFill>
                <a:srgbClr val="59AAF2"/>
              </a:solidFill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D26F2A9-F73F-4360-A120-DBFAAD8E2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744" y="1766930"/>
            <a:ext cx="6465923" cy="1725257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00853068-E91C-4F3A-B779-74B97E64C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4137231"/>
            <a:ext cx="6925192" cy="1906067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59B5118-9BAB-4113-B692-448AF91648F5}"/>
              </a:ext>
            </a:extLst>
          </p:cNvPr>
          <p:cNvSpPr txBox="1"/>
          <p:nvPr/>
        </p:nvSpPr>
        <p:spPr>
          <a:xfrm>
            <a:off x="9109592" y="3046730"/>
            <a:ext cx="1609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※</a:t>
            </a:r>
            <a:r>
              <a:rPr kumimoji="1" lang="ja-JP" altLang="en-US" sz="1100" dirty="0"/>
              <a:t>左図は</a:t>
            </a:r>
            <a:r>
              <a:rPr kumimoji="1" lang="en-US" altLang="ja-JP" sz="1100" dirty="0" err="1"/>
              <a:t>softmax</a:t>
            </a:r>
            <a:r>
              <a:rPr kumimoji="1" lang="ja-JP" altLang="en-US" sz="1100" dirty="0"/>
              <a:t>を</a:t>
            </a:r>
            <a:br>
              <a:rPr kumimoji="1" lang="en-US" altLang="ja-JP" sz="1100" dirty="0"/>
            </a:br>
            <a:r>
              <a:rPr lang="ja-JP" altLang="en-US" sz="1100" dirty="0"/>
              <a:t>     </a:t>
            </a:r>
            <a:r>
              <a:rPr kumimoji="1" lang="ja-JP" altLang="en-US" sz="1100" dirty="0"/>
              <a:t>省略している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30E3965-431D-4688-B3BA-A8446F13BC9A}"/>
              </a:ext>
            </a:extLst>
          </p:cNvPr>
          <p:cNvSpPr txBox="1"/>
          <p:nvPr/>
        </p:nvSpPr>
        <p:spPr>
          <a:xfrm>
            <a:off x="9109592" y="5140325"/>
            <a:ext cx="1609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※</a:t>
            </a:r>
            <a:r>
              <a:rPr kumimoji="1" lang="ja-JP" altLang="en-US" sz="1100" dirty="0"/>
              <a:t>左図は一層</a:t>
            </a:r>
            <a:r>
              <a:rPr kumimoji="1" lang="en-US" altLang="ja-JP" sz="1100" dirty="0"/>
              <a:t>dense    </a:t>
            </a:r>
            <a:br>
              <a:rPr kumimoji="1" lang="en-US" altLang="ja-JP" sz="1100" dirty="0"/>
            </a:br>
            <a:r>
              <a:rPr kumimoji="1" lang="en-US" altLang="ja-JP" sz="1100" dirty="0"/>
              <a:t>    layer</a:t>
            </a:r>
            <a:r>
              <a:rPr lang="ja-JP" altLang="en-US" sz="1100" dirty="0"/>
              <a:t>を</a:t>
            </a:r>
            <a:r>
              <a:rPr kumimoji="1" lang="ja-JP" altLang="en-US" sz="1100" dirty="0"/>
              <a:t>省略している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6B45F1E-2D09-4AF0-A2C4-AE036ACFF5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19</a:t>
            </a:fld>
            <a:r>
              <a:rPr lang="en-US" altLang="ja-JP" spc="-5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291113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ABF07CA7-1601-4B5F-85EE-10DC469373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948" y="1062761"/>
            <a:ext cx="8659351" cy="45243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ja-JP" altLang="en-US" dirty="0"/>
              <a:t>この発表は以下の</a:t>
            </a:r>
            <a:r>
              <a:rPr kumimoji="1" lang="en-US" altLang="ja-JP" dirty="0"/>
              <a:t>3</a:t>
            </a:r>
            <a:r>
              <a:rPr kumimoji="1" lang="ja-JP" altLang="en-US" dirty="0"/>
              <a:t>論文をまとめたものです</a:t>
            </a:r>
            <a:br>
              <a:rPr kumimoji="1" lang="en-US" altLang="ja-JP" dirty="0"/>
            </a:br>
            <a:r>
              <a:rPr kumimoji="1" lang="ja-JP" altLang="en-US" dirty="0"/>
              <a:t>  </a:t>
            </a:r>
            <a:r>
              <a:rPr kumimoji="1" lang="en-US" altLang="ja-JP" sz="2000" dirty="0"/>
              <a:t>“</a:t>
            </a:r>
            <a:r>
              <a:rPr kumimoji="1" lang="en-US" altLang="ja-JP" sz="2000" dirty="0">
                <a:latin typeface="Lucida Fax" panose="02060602050505020204" pitchFamily="18" charset="0"/>
              </a:rPr>
              <a:t>Neural Machine Translation by jointly learning to </a:t>
            </a:r>
            <a:br>
              <a:rPr kumimoji="1" lang="en-US" altLang="ja-JP" sz="2000" dirty="0">
                <a:latin typeface="Lucida Fax" panose="02060602050505020204" pitchFamily="18" charset="0"/>
              </a:rPr>
            </a:br>
            <a:r>
              <a:rPr kumimoji="1" lang="en-US" altLang="ja-JP" sz="2000" dirty="0">
                <a:latin typeface="Lucida Fax" panose="02060602050505020204" pitchFamily="18" charset="0"/>
              </a:rPr>
              <a:t>   align and translate</a:t>
            </a:r>
            <a:r>
              <a:rPr kumimoji="1" lang="en-US" altLang="ja-JP" sz="2000" dirty="0"/>
              <a:t>”</a:t>
            </a:r>
            <a:br>
              <a:rPr kumimoji="1" lang="en-US" altLang="ja-JP" sz="2000" dirty="0"/>
            </a:br>
            <a:r>
              <a:rPr kumimoji="1" lang="ja-JP" altLang="en-US" sz="2000" dirty="0"/>
              <a:t>　</a:t>
            </a:r>
            <a:r>
              <a:rPr kumimoji="1" lang="en-US" altLang="ja-JP" sz="2000" dirty="0"/>
              <a:t>“</a:t>
            </a:r>
            <a:r>
              <a:rPr kumimoji="1" lang="en-US" altLang="ja-JP" sz="2000" dirty="0">
                <a:latin typeface="Lucida Fax" panose="02060602050505020204" pitchFamily="18" charset="0"/>
              </a:rPr>
              <a:t>Attention Is All You Need</a:t>
            </a:r>
            <a:r>
              <a:rPr kumimoji="1" lang="en-US" altLang="ja-JP" sz="2000" dirty="0"/>
              <a:t>”</a:t>
            </a:r>
            <a:br>
              <a:rPr kumimoji="1" lang="en-US" altLang="ja-JP" sz="2000" dirty="0"/>
            </a:br>
            <a:r>
              <a:rPr kumimoji="1" lang="ja-JP" altLang="en-US" sz="2000" dirty="0"/>
              <a:t>　</a:t>
            </a:r>
            <a:r>
              <a:rPr kumimoji="1" lang="en-US" altLang="ja-JP" sz="2000" dirty="0"/>
              <a:t>“</a:t>
            </a:r>
            <a:r>
              <a:rPr kumimoji="1" lang="en-US" altLang="ja-JP" sz="2000" dirty="0">
                <a:latin typeface="Lucida Fax" panose="02060602050505020204" pitchFamily="18" charset="0"/>
              </a:rPr>
              <a:t>BERT: Pre-training of Deep Bidirectional Transformers </a:t>
            </a:r>
            <a:br>
              <a:rPr kumimoji="1" lang="en-US" altLang="ja-JP" sz="2000" dirty="0">
                <a:latin typeface="Lucida Fax" panose="02060602050505020204" pitchFamily="18" charset="0"/>
              </a:rPr>
            </a:br>
            <a:r>
              <a:rPr kumimoji="1" lang="en-US" altLang="ja-JP" sz="2000" dirty="0">
                <a:latin typeface="Lucida Fax" panose="02060602050505020204" pitchFamily="18" charset="0"/>
              </a:rPr>
              <a:t>   for Language Understanding</a:t>
            </a:r>
            <a:r>
              <a:rPr kumimoji="1" lang="en-US" altLang="ja-JP" sz="2000" dirty="0"/>
              <a:t>”</a:t>
            </a:r>
            <a:br>
              <a:rPr kumimoji="1" lang="en-US" altLang="ja-JP" sz="2000" dirty="0"/>
            </a:br>
            <a:endParaRPr kumimoji="1" lang="en-US" altLang="ja-JP" sz="2000" dirty="0"/>
          </a:p>
          <a:p>
            <a:r>
              <a:rPr kumimoji="1" lang="ja-JP" altLang="en-US" dirty="0"/>
              <a:t>深層学習による</a:t>
            </a:r>
            <a:r>
              <a:rPr kumimoji="1" lang="en-US" altLang="ja-JP" dirty="0"/>
              <a:t>NLP</a:t>
            </a:r>
            <a:r>
              <a:rPr kumimoji="1" lang="ja-JP" altLang="en-US" dirty="0"/>
              <a:t>で近年重要な</a:t>
            </a:r>
            <a:r>
              <a:rPr kumimoji="1" lang="en-US" altLang="ja-JP" dirty="0"/>
              <a:t>”Attention”</a:t>
            </a:r>
            <a:r>
              <a:rPr kumimoji="1" lang="ja-JP" altLang="en-US" dirty="0"/>
              <a:t>について</a:t>
            </a:r>
            <a:br>
              <a:rPr kumimoji="1" lang="en-US" altLang="ja-JP" dirty="0"/>
            </a:br>
            <a:r>
              <a:rPr kumimoji="1" lang="ja-JP" altLang="en-US" dirty="0"/>
              <a:t>その起源および発展を振り返ります．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943CB33F-A24A-439F-BCC9-69F644BE80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1806" y="203437"/>
            <a:ext cx="2727960" cy="5584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1">
              <a:spcBef>
                <a:spcPts val="95"/>
              </a:spcBef>
            </a:pPr>
            <a:r>
              <a:rPr lang="ja-JP" altLang="en-US" sz="3550" b="0" spc="-5" dirty="0">
                <a:solidFill>
                  <a:srgbClr val="2487C7"/>
                </a:solidFill>
                <a:latin typeface="Droid Sans Fallback"/>
                <a:cs typeface="Droid Sans Fallback"/>
              </a:rPr>
              <a:t>はじめに</a:t>
            </a:r>
            <a:endParaRPr sz="3550" dirty="0">
              <a:latin typeface="Droid Sans Fallback"/>
              <a:cs typeface="Droid Sans Fallback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482C490-7BE9-4601-BC4D-BB2BEE55FA1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2</a:t>
            </a:fld>
            <a:r>
              <a:rPr lang="en-US" altLang="ja-JP" spc="-5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212790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8E4118ED-3087-4772-8BB1-891C77913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Attention</a:t>
            </a:r>
            <a:r>
              <a:rPr kumimoji="1" lang="ja-JP" altLang="en-US" dirty="0"/>
              <a:t>とメモリ</a:t>
            </a:r>
          </a:p>
        </p:txBody>
      </p:sp>
      <p:sp>
        <p:nvSpPr>
          <p:cNvPr id="7" name="テキスト プレースホルダー 1">
            <a:extLst>
              <a:ext uri="{FF2B5EF4-FFF2-40B4-BE49-F238E27FC236}">
                <a16:creationId xmlns:a16="http://schemas.microsoft.com/office/drawing/2014/main" id="{DFD779F1-F698-4753-86C0-49E1E27B6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9978" y="1062767"/>
            <a:ext cx="9834523" cy="4473906"/>
          </a:xfrm>
        </p:spPr>
        <p:txBody>
          <a:bodyPr/>
          <a:lstStyle/>
          <a:p>
            <a:r>
              <a:rPr kumimoji="1" lang="ja-JP" altLang="en-US" dirty="0"/>
              <a:t>計算結果の例（インコ）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sz="20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FEB6349-E947-4BC0-8E92-97B0FABECDAF}"/>
              </a:ext>
            </a:extLst>
          </p:cNvPr>
          <p:cNvSpPr/>
          <p:nvPr/>
        </p:nvSpPr>
        <p:spPr>
          <a:xfrm>
            <a:off x="1308099" y="1949075"/>
            <a:ext cx="2726422" cy="671120"/>
          </a:xfrm>
          <a:prstGeom prst="rect">
            <a:avLst/>
          </a:prstGeom>
          <a:solidFill>
            <a:srgbClr val="FEE2E7">
              <a:alpha val="5411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1" dirty="0">
                <a:solidFill>
                  <a:schemeClr val="tx1"/>
                </a:solidFill>
                <a:latin typeface="Microsoft PhagsPa" panose="020B0502040204020203" pitchFamily="34" charset="0"/>
              </a:rPr>
              <a:t>好き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E959DCA-C3FE-4685-AC0F-8C74B232FB09}"/>
              </a:ext>
            </a:extLst>
          </p:cNvPr>
          <p:cNvSpPr/>
          <p:nvPr/>
        </p:nvSpPr>
        <p:spPr>
          <a:xfrm>
            <a:off x="1308099" y="4374186"/>
            <a:ext cx="2726422" cy="671120"/>
          </a:xfrm>
          <a:prstGeom prst="rect">
            <a:avLst/>
          </a:prstGeom>
          <a:solidFill>
            <a:srgbClr val="FEE2E7">
              <a:alpha val="5411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1" dirty="0">
                <a:solidFill>
                  <a:schemeClr val="tx1"/>
                </a:solidFill>
                <a:latin typeface="Microsoft PhagsPa" panose="020B0502040204020203" pitchFamily="34" charset="0"/>
              </a:rPr>
              <a:t>は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DC0E074-2D03-42AD-ABFC-4A9F1F93C58C}"/>
              </a:ext>
            </a:extLst>
          </p:cNvPr>
          <p:cNvSpPr/>
          <p:nvPr/>
        </p:nvSpPr>
        <p:spPr>
          <a:xfrm>
            <a:off x="1308099" y="3564653"/>
            <a:ext cx="2726422" cy="671120"/>
          </a:xfrm>
          <a:prstGeom prst="rect">
            <a:avLst/>
          </a:prstGeom>
          <a:solidFill>
            <a:srgbClr val="FEE2E7">
              <a:alpha val="5411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1" dirty="0">
                <a:solidFill>
                  <a:schemeClr val="tx1"/>
                </a:solidFill>
                <a:latin typeface="Microsoft PhagsPa" panose="020B0502040204020203" pitchFamily="34" charset="0"/>
              </a:rPr>
              <a:t>動物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2AEAB77-5B48-4B4E-92E2-8B1D7A6B06EA}"/>
              </a:ext>
            </a:extLst>
          </p:cNvPr>
          <p:cNvSpPr/>
          <p:nvPr/>
        </p:nvSpPr>
        <p:spPr>
          <a:xfrm>
            <a:off x="1308099" y="2758609"/>
            <a:ext cx="2726422" cy="671120"/>
          </a:xfrm>
          <a:prstGeom prst="rect">
            <a:avLst/>
          </a:prstGeom>
          <a:solidFill>
            <a:srgbClr val="FEE2E7">
              <a:alpha val="5411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1" dirty="0">
                <a:solidFill>
                  <a:schemeClr val="tx1"/>
                </a:solidFill>
                <a:latin typeface="Microsoft PhagsPa" panose="020B0502040204020203" pitchFamily="34" charset="0"/>
              </a:rPr>
              <a:t>な</a:t>
            </a:r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9FDA44E8-495E-4209-A940-9A6755982911}"/>
              </a:ext>
            </a:extLst>
          </p:cNvPr>
          <p:cNvSpPr/>
          <p:nvPr/>
        </p:nvSpPr>
        <p:spPr>
          <a:xfrm>
            <a:off x="4813300" y="3201127"/>
            <a:ext cx="685800" cy="4572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C845D74-F840-4238-B12A-E73141E7D7F9}"/>
              </a:ext>
            </a:extLst>
          </p:cNvPr>
          <p:cNvSpPr/>
          <p:nvPr/>
        </p:nvSpPr>
        <p:spPr>
          <a:xfrm>
            <a:off x="6231649" y="1949079"/>
            <a:ext cx="834591" cy="671120"/>
          </a:xfrm>
          <a:prstGeom prst="rect">
            <a:avLst/>
          </a:prstGeom>
          <a:solidFill>
            <a:schemeClr val="accent1">
              <a:lumMod val="20000"/>
              <a:lumOff val="80000"/>
              <a:alpha val="54118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icrosoft PhagsPa" panose="020B0502040204020203" pitchFamily="34" charset="0"/>
              </a:rPr>
              <a:t>インコ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09EBCEB-69CC-4FC5-BD69-D2FBEE93EF55}"/>
              </a:ext>
            </a:extLst>
          </p:cNvPr>
          <p:cNvSpPr/>
          <p:nvPr/>
        </p:nvSpPr>
        <p:spPr>
          <a:xfrm>
            <a:off x="9581732" y="1949075"/>
            <a:ext cx="834591" cy="671120"/>
          </a:xfrm>
          <a:prstGeom prst="rect">
            <a:avLst/>
          </a:prstGeom>
          <a:solidFill>
            <a:schemeClr val="accent1">
              <a:lumMod val="20000"/>
              <a:lumOff val="80000"/>
              <a:alpha val="54118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icrosoft PhagsPa" panose="020B0502040204020203" pitchFamily="34" charset="0"/>
              </a:rPr>
              <a:t>好き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F520886-5AAE-4C43-AEEA-2162F9F0D06A}"/>
              </a:ext>
            </a:extLst>
          </p:cNvPr>
          <p:cNvSpPr/>
          <p:nvPr/>
        </p:nvSpPr>
        <p:spPr>
          <a:xfrm>
            <a:off x="7906691" y="1949079"/>
            <a:ext cx="834591" cy="671120"/>
          </a:xfrm>
          <a:prstGeom prst="rect">
            <a:avLst/>
          </a:prstGeom>
          <a:solidFill>
            <a:schemeClr val="accent1">
              <a:lumMod val="20000"/>
              <a:lumOff val="80000"/>
              <a:alpha val="54118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icrosoft PhagsPa" panose="020B0502040204020203" pitchFamily="34" charset="0"/>
              </a:rPr>
              <a:t>が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F09FA98-26B4-4F46-8EB1-46D1AAC33258}"/>
              </a:ext>
            </a:extLst>
          </p:cNvPr>
          <p:cNvSpPr txBox="1"/>
          <p:nvPr/>
        </p:nvSpPr>
        <p:spPr>
          <a:xfrm>
            <a:off x="5528367" y="2101409"/>
            <a:ext cx="83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0.3×</a:t>
            </a:r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C7A6CD5-F292-4CEE-9D4C-C4BB239FE41F}"/>
              </a:ext>
            </a:extLst>
          </p:cNvPr>
          <p:cNvSpPr txBox="1"/>
          <p:nvPr/>
        </p:nvSpPr>
        <p:spPr>
          <a:xfrm>
            <a:off x="7066238" y="2101409"/>
            <a:ext cx="97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+0.05×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24D86CB-B82E-4043-8150-5F1C3A9D5D70}"/>
              </a:ext>
            </a:extLst>
          </p:cNvPr>
          <p:cNvSpPr txBox="1"/>
          <p:nvPr/>
        </p:nvSpPr>
        <p:spPr>
          <a:xfrm>
            <a:off x="8722561" y="2095353"/>
            <a:ext cx="97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+</a:t>
            </a:r>
            <a:r>
              <a:rPr lang="en-US" altLang="ja-JP" dirty="0">
                <a:solidFill>
                  <a:srgbClr val="FF0000"/>
                </a:solidFill>
              </a:rPr>
              <a:t>0.65</a:t>
            </a:r>
            <a:r>
              <a:rPr lang="en-US" altLang="ja-JP" dirty="0"/>
              <a:t>×</a:t>
            </a:r>
            <a:endParaRPr lang="ja-JP" alt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583BF07-71DA-44A7-9DB9-DF3E52CFA4A7}"/>
              </a:ext>
            </a:extLst>
          </p:cNvPr>
          <p:cNvSpPr/>
          <p:nvPr/>
        </p:nvSpPr>
        <p:spPr>
          <a:xfrm>
            <a:off x="6231649" y="2766475"/>
            <a:ext cx="834591" cy="671120"/>
          </a:xfrm>
          <a:prstGeom prst="rect">
            <a:avLst/>
          </a:prstGeom>
          <a:solidFill>
            <a:schemeClr val="accent1">
              <a:lumMod val="20000"/>
              <a:lumOff val="80000"/>
              <a:alpha val="54118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icrosoft PhagsPa" panose="020B0502040204020203" pitchFamily="34" charset="0"/>
              </a:rPr>
              <a:t>インコ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4CDBA7B-46BE-4E4A-ADA0-029BA4C0FB69}"/>
              </a:ext>
            </a:extLst>
          </p:cNvPr>
          <p:cNvSpPr/>
          <p:nvPr/>
        </p:nvSpPr>
        <p:spPr>
          <a:xfrm>
            <a:off x="9581732" y="2766471"/>
            <a:ext cx="834591" cy="671120"/>
          </a:xfrm>
          <a:prstGeom prst="rect">
            <a:avLst/>
          </a:prstGeom>
          <a:solidFill>
            <a:schemeClr val="accent1">
              <a:lumMod val="20000"/>
              <a:lumOff val="80000"/>
              <a:alpha val="54118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icrosoft PhagsPa" panose="020B0502040204020203" pitchFamily="34" charset="0"/>
              </a:rPr>
              <a:t>好き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9F2494C-7462-4685-A114-2FF82CC715F9}"/>
              </a:ext>
            </a:extLst>
          </p:cNvPr>
          <p:cNvSpPr/>
          <p:nvPr/>
        </p:nvSpPr>
        <p:spPr>
          <a:xfrm>
            <a:off x="7906691" y="2766475"/>
            <a:ext cx="834591" cy="671120"/>
          </a:xfrm>
          <a:prstGeom prst="rect">
            <a:avLst/>
          </a:prstGeom>
          <a:solidFill>
            <a:schemeClr val="accent1">
              <a:lumMod val="20000"/>
              <a:lumOff val="80000"/>
              <a:alpha val="54118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icrosoft PhagsPa" panose="020B0502040204020203" pitchFamily="34" charset="0"/>
              </a:rPr>
              <a:t>が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A560D27-8C56-4A03-BFB3-7512E364799E}"/>
              </a:ext>
            </a:extLst>
          </p:cNvPr>
          <p:cNvSpPr txBox="1"/>
          <p:nvPr/>
        </p:nvSpPr>
        <p:spPr>
          <a:xfrm>
            <a:off x="5528367" y="2918804"/>
            <a:ext cx="83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0.3×</a:t>
            </a:r>
            <a:endParaRPr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8EB39F8-3DBB-47CA-956C-8FA888CB5BD2}"/>
              </a:ext>
            </a:extLst>
          </p:cNvPr>
          <p:cNvSpPr txBox="1"/>
          <p:nvPr/>
        </p:nvSpPr>
        <p:spPr>
          <a:xfrm>
            <a:off x="7066238" y="2918804"/>
            <a:ext cx="97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+  0.4×</a:t>
            </a:r>
            <a:endParaRPr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68044DB-25BC-46AC-BA81-AE7AABF20779}"/>
              </a:ext>
            </a:extLst>
          </p:cNvPr>
          <p:cNvSpPr txBox="1"/>
          <p:nvPr/>
        </p:nvSpPr>
        <p:spPr>
          <a:xfrm>
            <a:off x="8722561" y="2912747"/>
            <a:ext cx="97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+  0.3×</a:t>
            </a:r>
            <a:endParaRPr lang="ja-JP" alt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BD41961-5F9E-4485-AB1B-CE859586EF44}"/>
              </a:ext>
            </a:extLst>
          </p:cNvPr>
          <p:cNvSpPr/>
          <p:nvPr/>
        </p:nvSpPr>
        <p:spPr>
          <a:xfrm>
            <a:off x="6231649" y="3564657"/>
            <a:ext cx="834591" cy="671120"/>
          </a:xfrm>
          <a:prstGeom prst="rect">
            <a:avLst/>
          </a:prstGeom>
          <a:solidFill>
            <a:schemeClr val="accent1">
              <a:lumMod val="20000"/>
              <a:lumOff val="80000"/>
              <a:alpha val="54118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icrosoft PhagsPa" panose="020B0502040204020203" pitchFamily="34" charset="0"/>
              </a:rPr>
              <a:t>インコ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ECA588E-8628-4830-9486-876AB4E4E7C5}"/>
              </a:ext>
            </a:extLst>
          </p:cNvPr>
          <p:cNvSpPr/>
          <p:nvPr/>
        </p:nvSpPr>
        <p:spPr>
          <a:xfrm>
            <a:off x="9581732" y="3564653"/>
            <a:ext cx="834591" cy="671120"/>
          </a:xfrm>
          <a:prstGeom prst="rect">
            <a:avLst/>
          </a:prstGeom>
          <a:solidFill>
            <a:schemeClr val="accent1">
              <a:lumMod val="20000"/>
              <a:lumOff val="80000"/>
              <a:alpha val="54118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icrosoft PhagsPa" panose="020B0502040204020203" pitchFamily="34" charset="0"/>
              </a:rPr>
              <a:t>好き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A26131C-6544-43EE-B320-DBFAF39CEEBA}"/>
              </a:ext>
            </a:extLst>
          </p:cNvPr>
          <p:cNvSpPr/>
          <p:nvPr/>
        </p:nvSpPr>
        <p:spPr>
          <a:xfrm>
            <a:off x="7906691" y="3564657"/>
            <a:ext cx="834591" cy="671120"/>
          </a:xfrm>
          <a:prstGeom prst="rect">
            <a:avLst/>
          </a:prstGeom>
          <a:solidFill>
            <a:schemeClr val="accent1">
              <a:lumMod val="20000"/>
              <a:lumOff val="80000"/>
              <a:alpha val="54118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icrosoft PhagsPa" panose="020B0502040204020203" pitchFamily="34" charset="0"/>
              </a:rPr>
              <a:t>が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5DE255E-3AAA-419C-947C-62B8FA911538}"/>
              </a:ext>
            </a:extLst>
          </p:cNvPr>
          <p:cNvSpPr txBox="1"/>
          <p:nvPr/>
        </p:nvSpPr>
        <p:spPr>
          <a:xfrm>
            <a:off x="5528367" y="3716986"/>
            <a:ext cx="83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0.7</a:t>
            </a:r>
            <a:r>
              <a:rPr lang="en-US" altLang="ja-JP" dirty="0"/>
              <a:t>×</a:t>
            </a:r>
            <a:endParaRPr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CD90B03-1494-484B-921B-FC23B223AE63}"/>
              </a:ext>
            </a:extLst>
          </p:cNvPr>
          <p:cNvSpPr txBox="1"/>
          <p:nvPr/>
        </p:nvSpPr>
        <p:spPr>
          <a:xfrm>
            <a:off x="7066238" y="3716986"/>
            <a:ext cx="97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+0.05×</a:t>
            </a:r>
            <a:endParaRPr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F3545FB-B724-4778-B299-6D0A24127D18}"/>
              </a:ext>
            </a:extLst>
          </p:cNvPr>
          <p:cNvSpPr txBox="1"/>
          <p:nvPr/>
        </p:nvSpPr>
        <p:spPr>
          <a:xfrm>
            <a:off x="8722561" y="3710929"/>
            <a:ext cx="97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+0.25×</a:t>
            </a:r>
            <a:endParaRPr lang="ja-JP" altLang="en-US" dirty="0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D4D39424-EB1A-4CB0-9B81-B073E2D684A4}"/>
              </a:ext>
            </a:extLst>
          </p:cNvPr>
          <p:cNvSpPr/>
          <p:nvPr/>
        </p:nvSpPr>
        <p:spPr>
          <a:xfrm>
            <a:off x="6231649" y="4374190"/>
            <a:ext cx="834591" cy="671120"/>
          </a:xfrm>
          <a:prstGeom prst="rect">
            <a:avLst/>
          </a:prstGeom>
          <a:solidFill>
            <a:schemeClr val="accent1">
              <a:lumMod val="20000"/>
              <a:lumOff val="80000"/>
              <a:alpha val="54118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icrosoft PhagsPa" panose="020B0502040204020203" pitchFamily="34" charset="0"/>
              </a:rPr>
              <a:t>インコ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2D3E53AD-5863-4FDE-88F5-38CBCA5C948F}"/>
              </a:ext>
            </a:extLst>
          </p:cNvPr>
          <p:cNvSpPr/>
          <p:nvPr/>
        </p:nvSpPr>
        <p:spPr>
          <a:xfrm>
            <a:off x="9581732" y="4374186"/>
            <a:ext cx="834591" cy="671120"/>
          </a:xfrm>
          <a:prstGeom prst="rect">
            <a:avLst/>
          </a:prstGeom>
          <a:solidFill>
            <a:schemeClr val="accent1">
              <a:lumMod val="20000"/>
              <a:lumOff val="80000"/>
              <a:alpha val="54118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icrosoft PhagsPa" panose="020B0502040204020203" pitchFamily="34" charset="0"/>
              </a:rPr>
              <a:t>好き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B0328924-9D25-45CE-9D57-FDDAF6E0E950}"/>
              </a:ext>
            </a:extLst>
          </p:cNvPr>
          <p:cNvSpPr/>
          <p:nvPr/>
        </p:nvSpPr>
        <p:spPr>
          <a:xfrm>
            <a:off x="7906691" y="4374190"/>
            <a:ext cx="834591" cy="671120"/>
          </a:xfrm>
          <a:prstGeom prst="rect">
            <a:avLst/>
          </a:prstGeom>
          <a:solidFill>
            <a:schemeClr val="accent1">
              <a:lumMod val="20000"/>
              <a:lumOff val="80000"/>
              <a:alpha val="54118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icrosoft PhagsPa" panose="020B0502040204020203" pitchFamily="34" charset="0"/>
              </a:rPr>
              <a:t>が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3D818F23-737B-455B-B3CA-8C284B094EE2}"/>
              </a:ext>
            </a:extLst>
          </p:cNvPr>
          <p:cNvSpPr txBox="1"/>
          <p:nvPr/>
        </p:nvSpPr>
        <p:spPr>
          <a:xfrm>
            <a:off x="5528367" y="4526521"/>
            <a:ext cx="83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0.3×</a:t>
            </a:r>
            <a:endParaRPr lang="ja-JP" altLang="en-US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78C4BC1-2719-48EF-B591-71C90AC668CE}"/>
              </a:ext>
            </a:extLst>
          </p:cNvPr>
          <p:cNvSpPr txBox="1"/>
          <p:nvPr/>
        </p:nvSpPr>
        <p:spPr>
          <a:xfrm>
            <a:off x="7066238" y="4526521"/>
            <a:ext cx="97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+  0.4×</a:t>
            </a:r>
            <a:endParaRPr lang="ja-JP" altLang="en-US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391A4BC-80E2-40F7-AA2E-7D294A3FBBBE}"/>
              </a:ext>
            </a:extLst>
          </p:cNvPr>
          <p:cNvSpPr txBox="1"/>
          <p:nvPr/>
        </p:nvSpPr>
        <p:spPr>
          <a:xfrm>
            <a:off x="8722561" y="4520464"/>
            <a:ext cx="97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+  0.3×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ABFE61B-CCAB-41B3-9562-D65A38627A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20</a:t>
            </a:fld>
            <a:r>
              <a:rPr lang="en-US" altLang="ja-JP" spc="-5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95349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84B94EB-D665-42FE-9D29-FF68B6CC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821" y="1446984"/>
            <a:ext cx="7737769" cy="4090987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8E4118ED-3087-4772-8BB1-891C77913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Attention</a:t>
            </a:r>
            <a:r>
              <a:rPr kumimoji="1" lang="ja-JP" altLang="en-US" dirty="0"/>
              <a:t>とメモリ</a:t>
            </a:r>
          </a:p>
        </p:txBody>
      </p:sp>
      <p:sp>
        <p:nvSpPr>
          <p:cNvPr id="437" name="テキスト プレースホルダー 1">
            <a:extLst>
              <a:ext uri="{FF2B5EF4-FFF2-40B4-BE49-F238E27FC236}">
                <a16:creationId xmlns:a16="http://schemas.microsoft.com/office/drawing/2014/main" id="{3B95C6FA-88CC-45B3-AA1B-5E68A67CD5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950" y="1062765"/>
            <a:ext cx="9116553" cy="3693319"/>
          </a:xfrm>
        </p:spPr>
        <p:txBody>
          <a:bodyPr/>
          <a:lstStyle/>
          <a:p>
            <a:r>
              <a:rPr kumimoji="1" lang="ja-JP" altLang="en-US" dirty="0"/>
              <a:t>計算の全体像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16CD07E-59E6-468B-BB2E-6E3E96CD49C7}"/>
              </a:ext>
            </a:extLst>
          </p:cNvPr>
          <p:cNvSpPr/>
          <p:nvPr/>
        </p:nvSpPr>
        <p:spPr>
          <a:xfrm>
            <a:off x="5118102" y="5672241"/>
            <a:ext cx="5721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https://qiita.com/halhorn/items/c91497522be27bde17ce</a:t>
            </a:r>
            <a:endParaRPr lang="ja-JP" altLang="en-US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EAF2185-C834-4E6A-885F-A75EAFAFF29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21</a:t>
            </a:fld>
            <a:r>
              <a:rPr lang="en-US" altLang="ja-JP" spc="-5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606072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8E4118ED-3087-4772-8BB1-891C77913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Attention</a:t>
            </a:r>
            <a:r>
              <a:rPr kumimoji="1" lang="ja-JP" altLang="en-US" dirty="0"/>
              <a:t>とメモリ</a:t>
            </a:r>
          </a:p>
        </p:txBody>
      </p:sp>
      <p:sp>
        <p:nvSpPr>
          <p:cNvPr id="437" name="テキスト プレースホルダー 1">
            <a:extLst>
              <a:ext uri="{FF2B5EF4-FFF2-40B4-BE49-F238E27FC236}">
                <a16:creationId xmlns:a16="http://schemas.microsoft.com/office/drawing/2014/main" id="{3B95C6FA-88CC-45B3-AA1B-5E68A67CD5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950" y="1062765"/>
            <a:ext cx="8887950" cy="4555093"/>
          </a:xfrm>
        </p:spPr>
        <p:txBody>
          <a:bodyPr/>
          <a:lstStyle/>
          <a:p>
            <a:r>
              <a:rPr kumimoji="1" lang="en-US" altLang="ja-JP" dirty="0">
                <a:solidFill>
                  <a:srgbClr val="FF3399"/>
                </a:solidFill>
              </a:rPr>
              <a:t>Attention</a:t>
            </a:r>
            <a:r>
              <a:rPr kumimoji="1" lang="ja-JP" altLang="en-US" dirty="0">
                <a:solidFill>
                  <a:srgbClr val="FF3399"/>
                </a:solidFill>
              </a:rPr>
              <a:t> </a:t>
            </a:r>
            <a:r>
              <a:rPr kumimoji="1" lang="en-US" altLang="ja-JP" dirty="0">
                <a:solidFill>
                  <a:srgbClr val="FF3399"/>
                </a:solidFill>
              </a:rPr>
              <a:t>=</a:t>
            </a:r>
            <a:r>
              <a:rPr kumimoji="1" lang="ja-JP" altLang="en-US" dirty="0">
                <a:solidFill>
                  <a:srgbClr val="FF3399"/>
                </a:solidFill>
              </a:rPr>
              <a:t> 辞書機能</a:t>
            </a:r>
            <a:endParaRPr kumimoji="1" lang="en-US" altLang="ja-JP" dirty="0">
              <a:solidFill>
                <a:srgbClr val="FF0066"/>
              </a:solidFill>
            </a:endParaRPr>
          </a:p>
          <a:p>
            <a:pPr lvl="1"/>
            <a:r>
              <a:rPr kumimoji="1" lang="ja-JP" altLang="en-US" dirty="0"/>
              <a:t>入力に対応した重みづけでメモリから値をとってくる</a:t>
            </a:r>
            <a:endParaRPr kumimoji="1" lang="en-US" altLang="ja-JP" dirty="0"/>
          </a:p>
          <a:p>
            <a:r>
              <a:rPr kumimoji="1" lang="ja-JP" altLang="en-US" dirty="0"/>
              <a:t>メモリとはそもそも何？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「入力に従い，関連した情報を出力するオブジェクト」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例）文書記録，</a:t>
            </a:r>
            <a:r>
              <a:rPr kumimoji="1" lang="en-US" altLang="ja-JP" dirty="0"/>
              <a:t>Question Answering</a:t>
            </a:r>
            <a:r>
              <a:rPr kumimoji="1" lang="ja-JP" altLang="en-US" dirty="0"/>
              <a:t>における</a:t>
            </a:r>
            <a:r>
              <a:rPr kumimoji="1" lang="en-US" altLang="ja-JP" dirty="0"/>
              <a:t>Q</a:t>
            </a:r>
            <a:r>
              <a:rPr kumimoji="1" lang="ja-JP" altLang="en-US" dirty="0"/>
              <a:t>文，翻訳モデルにおける原文</a:t>
            </a:r>
            <a:endParaRPr kumimoji="1" lang="en-US" altLang="ja-JP" dirty="0"/>
          </a:p>
          <a:p>
            <a:r>
              <a:rPr kumimoji="1" lang="en-US" altLang="ja-JP" dirty="0"/>
              <a:t>Key-Value</a:t>
            </a:r>
            <a:r>
              <a:rPr kumimoji="1" lang="ja-JP" altLang="en-US" dirty="0"/>
              <a:t>ペアに分ける理由は？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Key</a:t>
            </a:r>
            <a:r>
              <a:rPr kumimoji="1" lang="ja-JP" altLang="en-US" dirty="0"/>
              <a:t>に従って</a:t>
            </a:r>
            <a:r>
              <a:rPr kumimoji="1" lang="en-US" altLang="ja-JP" dirty="0"/>
              <a:t>Value</a:t>
            </a:r>
            <a:r>
              <a:rPr kumimoji="1" lang="ja-JP" altLang="en-US" dirty="0"/>
              <a:t>を引き出すという操作によって，</a:t>
            </a:r>
            <a:br>
              <a:rPr kumimoji="1" lang="en-US" altLang="ja-JP" dirty="0"/>
            </a:br>
            <a:r>
              <a:rPr kumimoji="1" lang="ja-JP" altLang="en-US" dirty="0"/>
              <a:t>記憶の読み出しがスムーズになる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Key</a:t>
            </a:r>
            <a:r>
              <a:rPr kumimoji="1" lang="ja-JP" altLang="en-US" dirty="0"/>
              <a:t>と</a:t>
            </a:r>
            <a:r>
              <a:rPr kumimoji="1" lang="en-US" altLang="ja-JP" dirty="0"/>
              <a:t>Value</a:t>
            </a:r>
            <a:r>
              <a:rPr kumimoji="1" lang="ja-JP" altLang="en-US" dirty="0"/>
              <a:t>を独立に作成することで，</a:t>
            </a:r>
            <a:r>
              <a:rPr kumimoji="1" lang="en-US" altLang="ja-JP" dirty="0"/>
              <a:t>Key-Value</a:t>
            </a:r>
            <a:r>
              <a:rPr kumimoji="1" lang="ja-JP" altLang="en-US" dirty="0"/>
              <a:t>間の変換が</a:t>
            </a:r>
            <a:br>
              <a:rPr kumimoji="1" lang="en-US" altLang="ja-JP" dirty="0"/>
            </a:br>
            <a:r>
              <a:rPr kumimoji="1" lang="ja-JP" altLang="en-US" dirty="0"/>
              <a:t>非自明になり，表現力が高くなる</a:t>
            </a:r>
            <a:endParaRPr kumimoji="1" lang="en-US" altLang="ja-JP" dirty="0"/>
          </a:p>
          <a:p>
            <a:r>
              <a:rPr kumimoji="1" lang="en-US" altLang="ja-JP" dirty="0"/>
              <a:t>Self-Attention</a:t>
            </a:r>
            <a:r>
              <a:rPr kumimoji="1" lang="ja-JP" altLang="en-US" dirty="0"/>
              <a:t>と</a:t>
            </a:r>
            <a:r>
              <a:rPr kumimoji="1" lang="en-US" altLang="ja-JP" dirty="0"/>
              <a:t>Target-Source Attention</a:t>
            </a:r>
          </a:p>
          <a:p>
            <a:pPr lvl="1"/>
            <a:r>
              <a:rPr kumimoji="1" lang="ja-JP" altLang="en-US" dirty="0"/>
              <a:t>メモリーとして自分自身を使うものを</a:t>
            </a:r>
            <a:r>
              <a:rPr kumimoji="1" lang="en-US" altLang="ja-JP" dirty="0"/>
              <a:t>Self-Attention</a:t>
            </a:r>
            <a:r>
              <a:rPr kumimoji="1" lang="ja-JP" altLang="en-US" dirty="0"/>
              <a:t>，</a:t>
            </a:r>
            <a:br>
              <a:rPr kumimoji="1" lang="en-US" altLang="ja-JP" dirty="0"/>
            </a:br>
            <a:r>
              <a:rPr kumimoji="1" lang="ja-JP" altLang="en-US" dirty="0"/>
              <a:t>それ以外を</a:t>
            </a:r>
            <a:r>
              <a:rPr kumimoji="1" lang="en-US" altLang="ja-JP" dirty="0"/>
              <a:t>Target-Source Attention</a:t>
            </a:r>
            <a:r>
              <a:rPr kumimoji="1" lang="ja-JP" altLang="en-US" dirty="0"/>
              <a:t>という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Self-Attention</a:t>
            </a:r>
            <a:r>
              <a:rPr kumimoji="1" lang="ja-JP" altLang="en-US" dirty="0"/>
              <a:t>は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の代用として使える</a:t>
            </a:r>
            <a:endParaRPr kumimoji="1" lang="en-US" altLang="ja-JP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DFBFD8E-1AC4-42A5-922C-FB6C5D6B8E3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22</a:t>
            </a:fld>
            <a:r>
              <a:rPr lang="en-US" altLang="ja-JP" spc="-5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525685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8E4118ED-3087-4772-8BB1-891C77913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</a:t>
            </a:r>
            <a:r>
              <a:rPr kumimoji="1" lang="ja-JP" altLang="en-US" dirty="0"/>
              <a:t>ｌｆ</a:t>
            </a:r>
            <a:r>
              <a:rPr kumimoji="1" lang="en-US" altLang="ja-JP" dirty="0"/>
              <a:t>-Attention</a:t>
            </a:r>
            <a:endParaRPr kumimoji="1" lang="ja-JP" altLang="en-US" dirty="0"/>
          </a:p>
        </p:txBody>
      </p:sp>
      <p:sp>
        <p:nvSpPr>
          <p:cNvPr id="437" name="テキスト プレースホルダー 1">
            <a:extLst>
              <a:ext uri="{FF2B5EF4-FFF2-40B4-BE49-F238E27FC236}">
                <a16:creationId xmlns:a16="http://schemas.microsoft.com/office/drawing/2014/main" id="{3B95C6FA-88CC-45B3-AA1B-5E68A67CD5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948" y="1062761"/>
            <a:ext cx="8659351" cy="4801314"/>
          </a:xfrm>
        </p:spPr>
        <p:txBody>
          <a:bodyPr/>
          <a:lstStyle/>
          <a:p>
            <a:r>
              <a:rPr kumimoji="1" lang="en-US" altLang="ja-JP" dirty="0"/>
              <a:t>Memory</a:t>
            </a:r>
            <a:r>
              <a:rPr kumimoji="1" lang="ja-JP" altLang="en-US" dirty="0"/>
              <a:t>と</a:t>
            </a:r>
            <a:r>
              <a:rPr kumimoji="1" lang="en-US" altLang="ja-JP" dirty="0"/>
              <a:t>Input</a:t>
            </a:r>
            <a:r>
              <a:rPr kumimoji="1" lang="ja-JP" altLang="en-US" dirty="0"/>
              <a:t>が同じ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意味：</a:t>
            </a:r>
            <a:r>
              <a:rPr kumimoji="1" lang="en-US" altLang="ja-JP" dirty="0"/>
              <a:t>“</a:t>
            </a:r>
            <a:r>
              <a:rPr kumimoji="1" lang="ja-JP" altLang="en-US" dirty="0"/>
              <a:t>入力</a:t>
            </a:r>
            <a:r>
              <a:rPr kumimoji="1" lang="en-US" altLang="ja-JP" dirty="0"/>
              <a:t>”</a:t>
            </a:r>
            <a:r>
              <a:rPr kumimoji="1" lang="ja-JP" altLang="en-US" dirty="0"/>
              <a:t>から</a:t>
            </a:r>
            <a:r>
              <a:rPr kumimoji="1" lang="en-US" altLang="ja-JP" dirty="0"/>
              <a:t>”</a:t>
            </a:r>
            <a:r>
              <a:rPr kumimoji="1" lang="ja-JP" altLang="en-US" dirty="0"/>
              <a:t>入力</a:t>
            </a:r>
            <a:r>
              <a:rPr kumimoji="1" lang="en-US" altLang="ja-JP" dirty="0"/>
              <a:t>”</a:t>
            </a:r>
            <a:r>
              <a:rPr kumimoji="1" lang="ja-JP" altLang="en-US" dirty="0"/>
              <a:t>に関連している部分を持ってくる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>
                <a:solidFill>
                  <a:srgbClr val="FF3399"/>
                </a:solidFill>
              </a:rPr>
              <a:t>入力の各単語間の関係を考慮した単語ベクトル表現が得られる</a:t>
            </a:r>
            <a:endParaRPr kumimoji="1" lang="en-US" altLang="ja-JP" dirty="0">
              <a:solidFill>
                <a:srgbClr val="FF3399"/>
              </a:solidFill>
            </a:endParaRPr>
          </a:p>
        </p:txBody>
      </p:sp>
      <p:pic>
        <p:nvPicPr>
          <p:cNvPr id="574" name="図 573">
            <a:extLst>
              <a:ext uri="{FF2B5EF4-FFF2-40B4-BE49-F238E27FC236}">
                <a16:creationId xmlns:a16="http://schemas.microsoft.com/office/drawing/2014/main" id="{6898CFA5-866C-49DD-BDCD-FF5EB5FC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24" y="1928804"/>
            <a:ext cx="5791200" cy="3069236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AD760EE-21A6-493D-8B77-CF1006831B8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23</a:t>
            </a:fld>
            <a:r>
              <a:rPr lang="en-US" altLang="ja-JP" spc="-5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642539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7C8EF54-547F-4125-B6CD-F0ABE2211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106" y="1249893"/>
            <a:ext cx="3372640" cy="4763562"/>
          </a:xfrm>
          <a:prstGeom prst="rect">
            <a:avLst/>
          </a:prstGeom>
        </p:spPr>
      </p:pic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49DEEE6-665A-4AA2-8297-E767E4C100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948" y="1062763"/>
            <a:ext cx="7250430" cy="677107"/>
          </a:xfrm>
        </p:spPr>
        <p:txBody>
          <a:bodyPr/>
          <a:lstStyle/>
          <a:p>
            <a:r>
              <a:rPr kumimoji="1" lang="en-US" altLang="ja-JP" dirty="0"/>
              <a:t>Transformer</a:t>
            </a:r>
            <a:r>
              <a:rPr kumimoji="1" lang="ja-JP" altLang="en-US" dirty="0"/>
              <a:t>のアーキテクチャ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左半分が</a:t>
            </a:r>
            <a:r>
              <a:rPr kumimoji="1" lang="en-US" altLang="ja-JP" dirty="0"/>
              <a:t>Encoder</a:t>
            </a:r>
            <a:r>
              <a:rPr kumimoji="1" lang="ja-JP" altLang="en-US" dirty="0"/>
              <a:t>，右半分が</a:t>
            </a:r>
            <a:r>
              <a:rPr kumimoji="1" lang="en-US" altLang="ja-JP" dirty="0"/>
              <a:t>Decoder</a:t>
            </a:r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14B3586-D4EB-47C3-8EAD-1EEED0CCF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Transformer</a:t>
            </a:r>
            <a:endParaRPr kumimoji="1" lang="ja-JP" altLang="en-US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077D684F-3C38-4F33-A030-1B60689EC366}"/>
              </a:ext>
            </a:extLst>
          </p:cNvPr>
          <p:cNvCxnSpPr>
            <a:cxnSpLocks/>
          </p:cNvCxnSpPr>
          <p:nvPr/>
        </p:nvCxnSpPr>
        <p:spPr>
          <a:xfrm flipV="1">
            <a:off x="3537740" y="4460710"/>
            <a:ext cx="1143000" cy="237290"/>
          </a:xfrm>
          <a:prstGeom prst="straightConnector1">
            <a:avLst/>
          </a:prstGeom>
          <a:ln w="28575"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FEC4FAC-4572-4688-8FA9-21ECF3F38A22}"/>
              </a:ext>
            </a:extLst>
          </p:cNvPr>
          <p:cNvSpPr/>
          <p:nvPr/>
        </p:nvSpPr>
        <p:spPr>
          <a:xfrm>
            <a:off x="251221" y="4193147"/>
            <a:ext cx="40385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Encoder</a:t>
            </a:r>
            <a:r>
              <a:rPr lang="ja-JP" altLang="en-US" sz="2000" dirty="0"/>
              <a:t>の入力は，入力自身のみ</a:t>
            </a:r>
            <a:br>
              <a:rPr lang="en-US" altLang="ja-JP" sz="2000" dirty="0"/>
            </a:br>
            <a:r>
              <a:rPr lang="ja-JP" altLang="en-US" sz="2000" dirty="0"/>
              <a:t>　→</a:t>
            </a:r>
            <a:r>
              <a:rPr lang="en-US" altLang="ja-JP" sz="2000" dirty="0"/>
              <a:t>Self-Attention</a:t>
            </a:r>
            <a:r>
              <a:rPr lang="ja-JP" altLang="en-US" sz="2000" dirty="0"/>
              <a:t>そのもの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17158C6-FE0B-4C86-A0CE-9376EA0B8A15}"/>
              </a:ext>
            </a:extLst>
          </p:cNvPr>
          <p:cNvCxnSpPr>
            <a:cxnSpLocks/>
          </p:cNvCxnSpPr>
          <p:nvPr/>
        </p:nvCxnSpPr>
        <p:spPr>
          <a:xfrm flipH="1" flipV="1">
            <a:off x="6585746" y="3631674"/>
            <a:ext cx="774221" cy="561476"/>
          </a:xfrm>
          <a:prstGeom prst="straightConnector1">
            <a:avLst/>
          </a:prstGeom>
          <a:ln w="28575"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C38963F-0FFB-44CE-9D4E-C87D184CEA7F}"/>
              </a:ext>
            </a:extLst>
          </p:cNvPr>
          <p:cNvSpPr/>
          <p:nvPr/>
        </p:nvSpPr>
        <p:spPr>
          <a:xfrm>
            <a:off x="7359961" y="3685319"/>
            <a:ext cx="3236943" cy="1150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Decoder</a:t>
            </a:r>
            <a:r>
              <a:rPr lang="ja-JP" altLang="en-US" dirty="0"/>
              <a:t>は</a:t>
            </a:r>
            <a:r>
              <a:rPr lang="en-US" altLang="ja-JP" dirty="0"/>
              <a:t>Self-Attention</a:t>
            </a:r>
            <a:r>
              <a:rPr lang="ja-JP" altLang="en-US" dirty="0"/>
              <a:t>と</a:t>
            </a:r>
            <a:br>
              <a:rPr lang="en-US" altLang="ja-JP" dirty="0"/>
            </a:br>
            <a:r>
              <a:rPr lang="en-US" altLang="ja-JP" dirty="0"/>
              <a:t>Target-Source Attention</a:t>
            </a:r>
            <a:r>
              <a:rPr lang="ja-JP" altLang="en-US" dirty="0"/>
              <a:t>の併用</a:t>
            </a:r>
            <a:endParaRPr lang="en-US" altLang="ja-JP" dirty="0"/>
          </a:p>
          <a:p>
            <a:r>
              <a:rPr lang="ja-JP" altLang="en-US" sz="1600" dirty="0"/>
              <a:t>説明は省略する（</a:t>
            </a:r>
            <a:r>
              <a:rPr lang="en-US" altLang="ja-JP" sz="1600" dirty="0"/>
              <a:t>BERT</a:t>
            </a:r>
            <a:r>
              <a:rPr lang="ja-JP" altLang="en-US" sz="1600" dirty="0"/>
              <a:t>では</a:t>
            </a:r>
            <a:br>
              <a:rPr lang="en-US" altLang="ja-JP" sz="1600" dirty="0"/>
            </a:br>
            <a:r>
              <a:rPr lang="en-US" altLang="ja-JP" sz="1600" dirty="0"/>
              <a:t>Encoder</a:t>
            </a:r>
            <a:r>
              <a:rPr lang="ja-JP" altLang="en-US" sz="1600" dirty="0"/>
              <a:t>しか使わないので）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F70437D-195B-458F-9398-7F6BE56393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24</a:t>
            </a:fld>
            <a:r>
              <a:rPr lang="en-US" altLang="ja-JP" spc="-5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271870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9959A1F-A965-4525-B744-54D11D8B2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104" y="1249893"/>
            <a:ext cx="3372640" cy="4763562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8E4118ED-3087-4772-8BB1-891C77913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“Attention Is All You Need”</a:t>
            </a:r>
            <a:r>
              <a:rPr kumimoji="1" lang="ja-JP" altLang="en-US" dirty="0"/>
              <a:t>まとめ</a:t>
            </a:r>
          </a:p>
        </p:txBody>
      </p:sp>
      <p:sp>
        <p:nvSpPr>
          <p:cNvPr id="437" name="テキスト プレースホルダー 1">
            <a:extLst>
              <a:ext uri="{FF2B5EF4-FFF2-40B4-BE49-F238E27FC236}">
                <a16:creationId xmlns:a16="http://schemas.microsoft.com/office/drawing/2014/main" id="{3B95C6FA-88CC-45B3-AA1B-5E68A67CD5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948" y="1062763"/>
            <a:ext cx="8659351" cy="1723549"/>
          </a:xfrm>
        </p:spPr>
        <p:txBody>
          <a:bodyPr/>
          <a:lstStyle/>
          <a:p>
            <a:r>
              <a:rPr kumimoji="1" lang="ja-JP" altLang="en-US" dirty="0"/>
              <a:t>メモリーつき</a:t>
            </a:r>
            <a:r>
              <a:rPr kumimoji="1" lang="en-US" altLang="ja-JP" dirty="0"/>
              <a:t>Attention</a:t>
            </a:r>
            <a:r>
              <a:rPr kumimoji="1" lang="ja-JP" altLang="en-US" dirty="0"/>
              <a:t>をみた</a:t>
            </a:r>
            <a:endParaRPr kumimoji="1" lang="en-US" altLang="ja-JP" dirty="0"/>
          </a:p>
          <a:p>
            <a:r>
              <a:rPr kumimoji="1" lang="ja-JP" altLang="en-US" dirty="0"/>
              <a:t>自身の入力に注目する</a:t>
            </a:r>
            <a:r>
              <a:rPr kumimoji="1" lang="en-US" altLang="ja-JP" dirty="0"/>
              <a:t>Self-Attention</a:t>
            </a:r>
            <a:r>
              <a:rPr kumimoji="1" lang="ja-JP" altLang="en-US" dirty="0"/>
              <a:t>を導入，</a:t>
            </a:r>
            <a:br>
              <a:rPr kumimoji="1" lang="en-US" altLang="ja-JP" dirty="0"/>
            </a:br>
            <a:r>
              <a:rPr kumimoji="1" lang="ja-JP" altLang="en-US" dirty="0"/>
              <a:t>構造から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を排した</a:t>
            </a:r>
            <a:r>
              <a:rPr kumimoji="1" lang="en-US" altLang="ja-JP" dirty="0"/>
              <a:t>Transformer</a:t>
            </a:r>
            <a:r>
              <a:rPr kumimoji="1" lang="ja-JP" altLang="en-US" dirty="0"/>
              <a:t>の完成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並列計算できる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可変長の入力にうまく対応できる</a:t>
            </a: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3B8EAA6-5684-4BC7-8C84-752407E50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6" y="3211629"/>
            <a:ext cx="3923421" cy="2328928"/>
          </a:xfrm>
          <a:prstGeom prst="rect">
            <a:avLst/>
          </a:prstGeom>
        </p:spPr>
      </p:pic>
      <p:sp>
        <p:nvSpPr>
          <p:cNvPr id="2" name="矢印: 右 1">
            <a:extLst>
              <a:ext uri="{FF2B5EF4-FFF2-40B4-BE49-F238E27FC236}">
                <a16:creationId xmlns:a16="http://schemas.microsoft.com/office/drawing/2014/main" id="{9BAA4955-B30D-4B84-A4BD-00FCE7C81D6E}"/>
              </a:ext>
            </a:extLst>
          </p:cNvPr>
          <p:cNvSpPr/>
          <p:nvPr/>
        </p:nvSpPr>
        <p:spPr>
          <a:xfrm>
            <a:off x="4874994" y="3990135"/>
            <a:ext cx="1143000" cy="5334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D9DC4A3-F571-4DB1-9BB9-142EA6EC18D3}"/>
              </a:ext>
            </a:extLst>
          </p:cNvPr>
          <p:cNvSpPr txBox="1"/>
          <p:nvPr/>
        </p:nvSpPr>
        <p:spPr>
          <a:xfrm>
            <a:off x="4741914" y="3594443"/>
            <a:ext cx="1350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RNN</a:t>
            </a:r>
            <a:r>
              <a:rPr lang="ja-JP" altLang="en-US" dirty="0"/>
              <a:t>の排除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5656AA-80DF-497E-8D50-F078EDB5545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25</a:t>
            </a:fld>
            <a:r>
              <a:rPr lang="en-US" altLang="ja-JP" spc="-5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94564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E44494A-880C-4D24-AA11-6BD3AB3CB7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948" y="1062762"/>
            <a:ext cx="7250430" cy="28484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ja-JP" altLang="en-US" dirty="0"/>
              <a:t>著者</a:t>
            </a:r>
            <a:r>
              <a:rPr lang="en-US" altLang="ja-JP" dirty="0"/>
              <a:t>/</a:t>
            </a:r>
            <a:r>
              <a:rPr lang="ja-JP" altLang="en-US" dirty="0"/>
              <a:t>所属機関</a:t>
            </a:r>
            <a:endParaRPr lang="en-US" altLang="ja-JP" dirty="0"/>
          </a:p>
          <a:p>
            <a:pPr lvl="1">
              <a:lnSpc>
                <a:spcPct val="150000"/>
              </a:lnSpc>
            </a:pPr>
            <a:r>
              <a:rPr lang="en-US" altLang="ja-JP" sz="1800" spc="5" dirty="0">
                <a:latin typeface="Arial"/>
                <a:cs typeface="Arial"/>
              </a:rPr>
              <a:t>Jacob Devlin, Ming-Wei Chang, Kenton Lee, Kristina Toutanova</a:t>
            </a:r>
          </a:p>
          <a:p>
            <a:pPr lvl="1">
              <a:lnSpc>
                <a:spcPct val="150000"/>
              </a:lnSpc>
            </a:pPr>
            <a:r>
              <a:rPr lang="en-US" altLang="ja-JP" dirty="0"/>
              <a:t>Google AI Language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 dirty="0"/>
              <a:t>一言で言うと</a:t>
            </a:r>
            <a:endParaRPr kumimoji="1" lang="en-US" altLang="ja-JP" dirty="0"/>
          </a:p>
          <a:p>
            <a:pPr lvl="1">
              <a:lnSpc>
                <a:spcPct val="150000"/>
              </a:lnSpc>
            </a:pPr>
            <a:r>
              <a:rPr kumimoji="1" lang="ja-JP" altLang="en-US" dirty="0"/>
              <a:t>多層に積み重ねた</a:t>
            </a:r>
            <a:r>
              <a:rPr kumimoji="1" lang="en-US" altLang="ja-JP" dirty="0"/>
              <a:t>Transformer</a:t>
            </a:r>
            <a:r>
              <a:rPr kumimoji="1" lang="ja-JP" altLang="en-US" dirty="0"/>
              <a:t>によって，</a:t>
            </a:r>
            <a:br>
              <a:rPr kumimoji="1" lang="en-US" altLang="ja-JP" dirty="0"/>
            </a:br>
            <a:r>
              <a:rPr kumimoji="1" lang="ja-JP" altLang="en-US" dirty="0"/>
              <a:t>文章を文脈を考慮した単語表現に</a:t>
            </a:r>
            <a:r>
              <a:rPr kumimoji="1" lang="en-US" altLang="ja-JP" dirty="0"/>
              <a:t>Embedding</a:t>
            </a:r>
            <a:r>
              <a:rPr kumimoji="1" lang="ja-JP" altLang="en-US" dirty="0"/>
              <a:t>するモデル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8F15351-0514-4D3E-9C53-D1930A638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04" y="111125"/>
            <a:ext cx="10048896" cy="738664"/>
          </a:xfrm>
        </p:spPr>
        <p:txBody>
          <a:bodyPr/>
          <a:lstStyle/>
          <a:p>
            <a:r>
              <a:rPr kumimoji="1" lang="ja-JP" altLang="en-US" sz="2400" dirty="0">
                <a:solidFill>
                  <a:schemeClr val="tx1"/>
                </a:solidFill>
              </a:rPr>
              <a:t>論文</a:t>
            </a:r>
            <a:r>
              <a:rPr kumimoji="1" lang="ja-JP" altLang="en-US" sz="2400" dirty="0"/>
              <a:t>　</a:t>
            </a:r>
            <a:r>
              <a:rPr kumimoji="1" lang="en-US" altLang="ja-JP" sz="2400" dirty="0"/>
              <a:t>“BERT: pre-training of deep bidirectional transformers </a:t>
            </a:r>
            <a:br>
              <a:rPr kumimoji="1" lang="en-US" altLang="ja-JP" sz="2400" dirty="0"/>
            </a:br>
            <a:r>
              <a:rPr kumimoji="1" lang="ja-JP" altLang="en-US" sz="2400" dirty="0"/>
              <a:t>　　　    </a:t>
            </a:r>
            <a:r>
              <a:rPr kumimoji="1" lang="en-US" altLang="ja-JP" sz="2400" dirty="0"/>
              <a:t>for language understanding”</a:t>
            </a:r>
            <a:endParaRPr kumimoji="1" lang="ja-JP" altLang="en-US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2182D1-0D47-4E44-A9F8-7AF2C0461A3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26</a:t>
            </a:fld>
            <a:r>
              <a:rPr lang="en-US" altLang="ja-JP" spc="-5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975274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EFB38B4-B089-4C7C-ACA1-4CA92A8130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948" y="1062762"/>
            <a:ext cx="7250430" cy="4370427"/>
          </a:xfrm>
        </p:spPr>
        <p:txBody>
          <a:bodyPr/>
          <a:lstStyle/>
          <a:p>
            <a:r>
              <a:rPr kumimoji="1" lang="en-US" altLang="ja-JP" dirty="0"/>
              <a:t>Self-Attention</a:t>
            </a:r>
            <a:r>
              <a:rPr kumimoji="1" lang="ja-JP" altLang="en-US" dirty="0"/>
              <a:t>のみ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Transformer</a:t>
            </a:r>
            <a:r>
              <a:rPr kumimoji="1" lang="ja-JP" altLang="en-US" dirty="0"/>
              <a:t>の</a:t>
            </a:r>
            <a:r>
              <a:rPr kumimoji="1" lang="en-US" altLang="ja-JP" dirty="0"/>
              <a:t>Encoder</a:t>
            </a:r>
            <a:r>
              <a:rPr kumimoji="1" lang="ja-JP" altLang="en-US" dirty="0"/>
              <a:t>だけ使う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8DF2A24-988D-4C29-A1F8-5F8C6C265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BERT</a:t>
            </a:r>
            <a:r>
              <a:rPr kumimoji="1" lang="ja-JP" altLang="en-US" dirty="0"/>
              <a:t>のアーキテクチャ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C81F09-4CFF-46B4-9E57-F61A8830C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354" y="1062762"/>
            <a:ext cx="3105297" cy="438596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0610C26-2446-41BF-B3E4-AAEA88EF9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2" y="2168530"/>
            <a:ext cx="2933699" cy="2619374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95EA5C34-FF56-4B37-9B83-921F0A75727E}"/>
              </a:ext>
            </a:extLst>
          </p:cNvPr>
          <p:cNvSpPr/>
          <p:nvPr/>
        </p:nvSpPr>
        <p:spPr>
          <a:xfrm>
            <a:off x="6565900" y="2473325"/>
            <a:ext cx="1562876" cy="1752600"/>
          </a:xfrm>
          <a:prstGeom prst="roundRect">
            <a:avLst/>
          </a:prstGeom>
          <a:noFill/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08CD74B9-5894-4BC2-9398-E79BE411C283}"/>
              </a:ext>
            </a:extLst>
          </p:cNvPr>
          <p:cNvSpPr/>
          <p:nvPr/>
        </p:nvSpPr>
        <p:spPr>
          <a:xfrm>
            <a:off x="2298700" y="2975440"/>
            <a:ext cx="2572380" cy="457200"/>
          </a:xfrm>
          <a:prstGeom prst="roundRect">
            <a:avLst/>
          </a:prstGeom>
          <a:noFill/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4D2BB27-8D42-4B3E-B814-B7874BEEA7DC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4871080" y="3204040"/>
            <a:ext cx="1694820" cy="145585"/>
          </a:xfrm>
          <a:prstGeom prst="line">
            <a:avLst/>
          </a:prstGeom>
          <a:ln w="28575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>
            <a:extLst>
              <a:ext uri="{FF2B5EF4-FFF2-40B4-BE49-F238E27FC236}">
                <a16:creationId xmlns:a16="http://schemas.microsoft.com/office/drawing/2014/main" id="{3471CA64-CC07-426F-9F27-94037CFD038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31462" y="118920"/>
            <a:ext cx="672438" cy="672438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B099DED-B41D-4A64-BEA4-8F83693DF6BE}"/>
              </a:ext>
            </a:extLst>
          </p:cNvPr>
          <p:cNvSpPr txBox="1"/>
          <p:nvPr/>
        </p:nvSpPr>
        <p:spPr>
          <a:xfrm>
            <a:off x="1822451" y="4922976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※</a:t>
            </a:r>
            <a:r>
              <a:rPr lang="ja-JP" altLang="en-US" sz="1400" dirty="0"/>
              <a:t>この図だと</a:t>
            </a:r>
            <a:r>
              <a:rPr lang="en-US" altLang="ja-JP" sz="1400" dirty="0"/>
              <a:t>2</a:t>
            </a:r>
            <a:r>
              <a:rPr lang="ja-JP" altLang="en-US" sz="1400" dirty="0"/>
              <a:t>層だが実際は</a:t>
            </a:r>
            <a:r>
              <a:rPr lang="en-US" altLang="ja-JP" sz="1400" dirty="0"/>
              <a:t>24</a:t>
            </a:r>
            <a:r>
              <a:rPr lang="ja-JP" altLang="en-US" sz="1400" dirty="0"/>
              <a:t>層</a:t>
            </a:r>
            <a:endParaRPr kumimoji="1" lang="ja-JP" altLang="en-US" sz="1400" dirty="0"/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4FC150D9-7FDE-4000-991D-AD61FC682C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27</a:t>
            </a:fld>
            <a:r>
              <a:rPr lang="en-US" altLang="ja-JP" spc="-5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877832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EFB38B4-B089-4C7C-ACA1-4CA92A8130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948" y="1062762"/>
            <a:ext cx="7250430" cy="4124206"/>
          </a:xfrm>
        </p:spPr>
        <p:txBody>
          <a:bodyPr/>
          <a:lstStyle/>
          <a:p>
            <a:r>
              <a:rPr kumimoji="1" lang="en-US" altLang="ja-JP" dirty="0"/>
              <a:t>Transformer</a:t>
            </a:r>
            <a:r>
              <a:rPr kumimoji="1" lang="ja-JP" altLang="en-US" dirty="0"/>
              <a:t>の</a:t>
            </a:r>
            <a:r>
              <a:rPr kumimoji="1" lang="en-US" altLang="ja-JP" dirty="0"/>
              <a:t>Encoder</a:t>
            </a:r>
            <a:r>
              <a:rPr kumimoji="1" lang="ja-JP" altLang="en-US" dirty="0"/>
              <a:t>（</a:t>
            </a:r>
            <a:r>
              <a:rPr kumimoji="1" lang="en-US" altLang="ja-JP" dirty="0"/>
              <a:t>Self-attention</a:t>
            </a:r>
            <a:r>
              <a:rPr kumimoji="1" lang="ja-JP" altLang="en-US" dirty="0"/>
              <a:t>）を通すことで</a:t>
            </a:r>
            <a:br>
              <a:rPr kumimoji="1" lang="en-US" altLang="ja-JP" dirty="0"/>
            </a:br>
            <a:r>
              <a:rPr kumimoji="1" lang="ja-JP" altLang="en-US" dirty="0"/>
              <a:t>文脈を考慮した単語分散表現が得られる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8DF2A24-988D-4C29-A1F8-5F8C6C265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BERT</a:t>
            </a:r>
            <a:r>
              <a:rPr kumimoji="1" lang="ja-JP" altLang="en-US" dirty="0"/>
              <a:t>の意義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471CA64-CC07-426F-9F27-94037CFD038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6462" y="118920"/>
            <a:ext cx="672438" cy="67243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BE3E332-6920-42C9-8200-C090BE12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391" y="1863725"/>
            <a:ext cx="7010602" cy="4128593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8B18405-C54D-4458-B444-53516403E223}"/>
              </a:ext>
            </a:extLst>
          </p:cNvPr>
          <p:cNvSpPr/>
          <p:nvPr/>
        </p:nvSpPr>
        <p:spPr>
          <a:xfrm>
            <a:off x="8956516" y="5006112"/>
            <a:ext cx="16479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chemeClr val="tx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http://jalammar.github.io/illustrated-bert/</a:t>
            </a:r>
            <a:endParaRPr lang="ja-JP" altLang="en-US" sz="11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016D6EA-58E2-4E08-A8BF-5E04F4BB2DB9}"/>
              </a:ext>
            </a:extLst>
          </p:cNvPr>
          <p:cNvSpPr txBox="1"/>
          <p:nvPr/>
        </p:nvSpPr>
        <p:spPr>
          <a:xfrm>
            <a:off x="8928100" y="4019599"/>
            <a:ext cx="1647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※</a:t>
            </a:r>
            <a:r>
              <a:rPr kumimoji="1" lang="en-US" altLang="ja-JP" sz="1200" dirty="0" err="1"/>
              <a:t>ELMo</a:t>
            </a:r>
            <a:r>
              <a:rPr lang="ja-JP" altLang="en-US" sz="1200" dirty="0"/>
              <a:t>は</a:t>
            </a:r>
            <a:r>
              <a:rPr lang="en-US" altLang="ja-JP" sz="1200" dirty="0"/>
              <a:t>BERT</a:t>
            </a:r>
            <a:r>
              <a:rPr lang="ja-JP" altLang="en-US" sz="1200" dirty="0"/>
              <a:t>以前の文脈単語表現モデル．ネットワーク構造は</a:t>
            </a:r>
            <a:br>
              <a:rPr lang="en-US" altLang="ja-JP" sz="1200" dirty="0"/>
            </a:br>
            <a:r>
              <a:rPr lang="en-US" altLang="ja-JP" sz="1200" dirty="0"/>
              <a:t>Bi-LSTM</a:t>
            </a:r>
            <a:r>
              <a:rPr lang="ja-JP" altLang="en-US" sz="1200" dirty="0"/>
              <a:t>．</a:t>
            </a:r>
            <a:endParaRPr lang="en-US" altLang="ja-JP" sz="12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B4A10D-BF5B-4458-A4B9-8750470BEE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28</a:t>
            </a:fld>
            <a:r>
              <a:rPr lang="en-US" altLang="ja-JP" spc="-5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36994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EFB38B4-B089-4C7C-ACA1-4CA92A8130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948" y="1062762"/>
            <a:ext cx="7250430" cy="3816429"/>
          </a:xfrm>
        </p:spPr>
        <p:txBody>
          <a:bodyPr/>
          <a:lstStyle/>
          <a:p>
            <a:r>
              <a:rPr kumimoji="1" lang="en-US" altLang="ja-JP" dirty="0"/>
              <a:t>Masked</a:t>
            </a:r>
            <a:r>
              <a:rPr kumimoji="1" lang="ja-JP" altLang="en-US" dirty="0"/>
              <a:t> </a:t>
            </a:r>
            <a:r>
              <a:rPr kumimoji="1" lang="en-US" altLang="ja-JP" dirty="0"/>
              <a:t>LM</a:t>
            </a:r>
          </a:p>
          <a:p>
            <a:pPr lvl="1"/>
            <a:r>
              <a:rPr kumimoji="1" lang="ja-JP" altLang="en-US" dirty="0"/>
              <a:t>文章の一部を</a:t>
            </a:r>
            <a:r>
              <a:rPr kumimoji="1" lang="en-US" altLang="ja-JP" dirty="0"/>
              <a:t>[MASK]</a:t>
            </a:r>
            <a:r>
              <a:rPr kumimoji="1" lang="ja-JP" altLang="en-US" dirty="0"/>
              <a:t>トークンに置き換え，予測させる</a:t>
            </a:r>
            <a:br>
              <a:rPr kumimoji="1" lang="en-US" altLang="ja-JP" dirty="0"/>
            </a:br>
            <a:r>
              <a:rPr kumimoji="1" lang="ja-JP" altLang="en-US" sz="1200" dirty="0"/>
              <a:t>（この手法の初出は</a:t>
            </a:r>
            <a:r>
              <a:rPr kumimoji="1" lang="en-US" altLang="ja-JP" sz="1200" dirty="0"/>
              <a:t>“Cloze Procedure: A New Tool for Measuring R</a:t>
            </a:r>
            <a:r>
              <a:rPr lang="en-US" altLang="ja-JP" sz="1200" dirty="0"/>
              <a:t>eadability</a:t>
            </a:r>
            <a:r>
              <a:rPr kumimoji="1" lang="en-US" altLang="ja-JP" sz="1200" dirty="0"/>
              <a:t>”</a:t>
            </a:r>
            <a:r>
              <a:rPr kumimoji="1" lang="ja-JP" altLang="en-US" sz="1200" dirty="0"/>
              <a:t>で</a:t>
            </a:r>
            <a:r>
              <a:rPr kumimoji="1" lang="en-US" altLang="ja-JP" sz="1200" dirty="0"/>
              <a:t>1953</a:t>
            </a:r>
            <a:r>
              <a:rPr kumimoji="1" lang="ja-JP" altLang="en-US" sz="1200" dirty="0"/>
              <a:t>年の論文）</a:t>
            </a:r>
            <a:endParaRPr kumimoji="1" lang="en-US" altLang="ja-JP" sz="1200" dirty="0"/>
          </a:p>
          <a:p>
            <a:pPr lvl="1"/>
            <a:endParaRPr kumimoji="1" lang="en-US" altLang="ja-JP" sz="1200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8DF2A24-988D-4C29-A1F8-5F8C6C265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03" y="187325"/>
            <a:ext cx="4092597" cy="604033"/>
          </a:xfrm>
        </p:spPr>
        <p:txBody>
          <a:bodyPr/>
          <a:lstStyle/>
          <a:p>
            <a:r>
              <a:rPr kumimoji="1" lang="en-US" altLang="ja-JP" dirty="0"/>
              <a:t>BERT</a:t>
            </a:r>
            <a:r>
              <a:rPr kumimoji="1" lang="ja-JP" altLang="en-US" dirty="0"/>
              <a:t>の事前学習①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20F5CAF-718E-4547-B513-033D398D2C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50462" y="118920"/>
            <a:ext cx="672438" cy="67243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A6238C9-3780-42C8-AE41-C440A2032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141" y="1968592"/>
            <a:ext cx="5755237" cy="3781333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9FB6E05-5838-471D-8BE5-53E7FA7E629D}"/>
              </a:ext>
            </a:extLst>
          </p:cNvPr>
          <p:cNvSpPr/>
          <p:nvPr/>
        </p:nvSpPr>
        <p:spPr>
          <a:xfrm>
            <a:off x="8956516" y="5006112"/>
            <a:ext cx="16479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chemeClr val="tx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http://jalammar.github.io/illustrated-bert/</a:t>
            </a:r>
            <a:endParaRPr lang="ja-JP" altLang="en-US" sz="11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CA74464-E2B0-4C64-A127-4E41147A991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29</a:t>
            </a:fld>
            <a:r>
              <a:rPr lang="en-US" altLang="ja-JP" spc="-5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483366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1806" y="203437"/>
            <a:ext cx="2727960" cy="5584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1">
              <a:spcBef>
                <a:spcPts val="95"/>
              </a:spcBef>
            </a:pPr>
            <a:r>
              <a:rPr lang="en-US" sz="3550" b="0" spc="-5" dirty="0">
                <a:solidFill>
                  <a:srgbClr val="2487C7"/>
                </a:solidFill>
                <a:latin typeface="Droid Sans Fallback"/>
                <a:cs typeface="Droid Sans Fallback"/>
              </a:rPr>
              <a:t>Outline</a:t>
            </a:r>
            <a:endParaRPr sz="3550" dirty="0">
              <a:latin typeface="Droid Sans Fallback"/>
              <a:cs typeface="Droid Sans Fallb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4504" y="925930"/>
            <a:ext cx="9403080" cy="0"/>
          </a:xfrm>
          <a:custGeom>
            <a:avLst/>
            <a:gdLst/>
            <a:ahLst/>
            <a:cxnLst/>
            <a:rect l="l" t="t" r="r" b="b"/>
            <a:pathLst>
              <a:path w="9403080">
                <a:moveTo>
                  <a:pt x="0" y="0"/>
                </a:moveTo>
                <a:lnTo>
                  <a:pt x="9403067" y="0"/>
                </a:lnTo>
              </a:path>
            </a:pathLst>
          </a:custGeom>
          <a:ln w="11747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4700" y="1079144"/>
            <a:ext cx="9403080" cy="458587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1">
              <a:spcBef>
                <a:spcPts val="300"/>
              </a:spcBef>
            </a:pPr>
            <a:r>
              <a:rPr lang="en-US" altLang="ja-JP" sz="2400" spc="9" dirty="0">
                <a:solidFill>
                  <a:schemeClr val="tx2">
                    <a:lumMod val="60000"/>
                    <a:lumOff val="40000"/>
                  </a:schemeClr>
                </a:solidFill>
                <a:latin typeface="Droid Sans Fallback"/>
                <a:cs typeface="Droid Sans Fallback"/>
              </a:rPr>
              <a:t>“Neural Machine Translation by jointly learning to </a:t>
            </a:r>
            <a:br>
              <a:rPr lang="en-US" altLang="ja-JP" sz="2400" spc="9" dirty="0">
                <a:solidFill>
                  <a:schemeClr val="tx2">
                    <a:lumMod val="60000"/>
                    <a:lumOff val="40000"/>
                  </a:schemeClr>
                </a:solidFill>
                <a:latin typeface="Droid Sans Fallback"/>
                <a:cs typeface="Droid Sans Fallback"/>
              </a:rPr>
            </a:br>
            <a:r>
              <a:rPr lang="ja-JP" altLang="en-US" sz="2400" spc="9" dirty="0">
                <a:solidFill>
                  <a:schemeClr val="tx2">
                    <a:lumMod val="60000"/>
                    <a:lumOff val="40000"/>
                  </a:schemeClr>
                </a:solidFill>
                <a:latin typeface="Droid Sans Fallback"/>
                <a:cs typeface="Droid Sans Fallback"/>
              </a:rPr>
              <a:t>  </a:t>
            </a:r>
            <a:r>
              <a:rPr lang="en-US" altLang="ja-JP" sz="2400" spc="9" dirty="0">
                <a:solidFill>
                  <a:schemeClr val="tx2">
                    <a:lumMod val="60000"/>
                    <a:lumOff val="40000"/>
                  </a:schemeClr>
                </a:solidFill>
                <a:latin typeface="Droid Sans Fallback"/>
                <a:cs typeface="Droid Sans Fallback"/>
              </a:rPr>
              <a:t>align and translate”</a:t>
            </a:r>
          </a:p>
          <a:p>
            <a:pPr marL="12701">
              <a:spcBef>
                <a:spcPts val="300"/>
              </a:spcBef>
            </a:pPr>
            <a:r>
              <a:rPr lang="en-US" altLang="ja-JP" sz="2450" spc="9" dirty="0">
                <a:solidFill>
                  <a:srgbClr val="2487C7"/>
                </a:solidFill>
                <a:latin typeface="Droid Sans Fallback"/>
                <a:cs typeface="Droid Sans Fallback"/>
              </a:rPr>
              <a:t> 	</a:t>
            </a:r>
            <a:r>
              <a:rPr lang="ja-JP" altLang="en-US" sz="2450" spc="9" dirty="0">
                <a:latin typeface="Droid Sans Fallback"/>
                <a:cs typeface="Droid Sans Fallback"/>
              </a:rPr>
              <a:t>・</a:t>
            </a:r>
            <a:r>
              <a:rPr lang="en-US" altLang="ja-JP" sz="2000" spc="9" dirty="0">
                <a:latin typeface="Droid Sans Fallback"/>
                <a:cs typeface="Droid Sans Fallback"/>
              </a:rPr>
              <a:t>LSTM</a:t>
            </a:r>
            <a:r>
              <a:rPr lang="ja-JP" altLang="en-US" sz="2000" spc="9" dirty="0">
                <a:latin typeface="Droid Sans Fallback"/>
                <a:cs typeface="Droid Sans Fallback"/>
              </a:rPr>
              <a:t>による翻訳モデル</a:t>
            </a:r>
            <a:r>
              <a:rPr lang="en-US" altLang="ja-JP" sz="2000" spc="9" dirty="0">
                <a:latin typeface="Droid Sans Fallback"/>
                <a:cs typeface="Droid Sans Fallback"/>
              </a:rPr>
              <a:t>	</a:t>
            </a:r>
          </a:p>
          <a:p>
            <a:pPr marL="12701">
              <a:spcBef>
                <a:spcPts val="300"/>
              </a:spcBef>
            </a:pPr>
            <a:r>
              <a:rPr lang="en-US" altLang="ja-JP" sz="2000" spc="9" dirty="0">
                <a:latin typeface="Droid Sans Fallback"/>
                <a:cs typeface="Droid Sans Fallback"/>
              </a:rPr>
              <a:t>	</a:t>
            </a:r>
            <a:r>
              <a:rPr lang="ja-JP" altLang="en-US" sz="2000" spc="9" dirty="0">
                <a:latin typeface="Droid Sans Fallback"/>
                <a:cs typeface="Droid Sans Fallback"/>
              </a:rPr>
              <a:t>・</a:t>
            </a:r>
            <a:r>
              <a:rPr lang="en-US" altLang="ja-JP" sz="2000" spc="9" dirty="0">
                <a:latin typeface="Droid Sans Fallback"/>
                <a:cs typeface="Droid Sans Fallback"/>
              </a:rPr>
              <a:t>Attention +</a:t>
            </a:r>
            <a:r>
              <a:rPr lang="ja-JP" altLang="en-US" sz="2000" spc="9" dirty="0">
                <a:latin typeface="Droid Sans Fallback"/>
                <a:cs typeface="Droid Sans Fallback"/>
              </a:rPr>
              <a:t> </a:t>
            </a:r>
            <a:r>
              <a:rPr lang="en-US" altLang="ja-JP" sz="2000" spc="9" dirty="0">
                <a:latin typeface="Droid Sans Fallback"/>
                <a:cs typeface="Droid Sans Fallback"/>
              </a:rPr>
              <a:t>RNNs</a:t>
            </a:r>
          </a:p>
          <a:p>
            <a:pPr marL="12701">
              <a:spcBef>
                <a:spcPts val="300"/>
              </a:spcBef>
            </a:pPr>
            <a:r>
              <a:rPr lang="en-US" altLang="ja-JP" sz="2400" spc="9" dirty="0">
                <a:solidFill>
                  <a:schemeClr val="tx2">
                    <a:lumMod val="60000"/>
                    <a:lumOff val="40000"/>
                  </a:schemeClr>
                </a:solidFill>
                <a:latin typeface="Droid Sans Fallback"/>
                <a:cs typeface="Droid Sans Fallback"/>
              </a:rPr>
              <a:t>“Attention Is All You Need”</a:t>
            </a:r>
          </a:p>
          <a:p>
            <a:pPr marL="12701">
              <a:spcBef>
                <a:spcPts val="300"/>
              </a:spcBef>
            </a:pPr>
            <a:r>
              <a:rPr lang="en-US" altLang="ja-JP" sz="2450" spc="9" dirty="0">
                <a:solidFill>
                  <a:schemeClr val="tx2">
                    <a:lumMod val="60000"/>
                    <a:lumOff val="40000"/>
                  </a:schemeClr>
                </a:solidFill>
                <a:latin typeface="Droid Sans Fallback"/>
                <a:cs typeface="Droid Sans Fallback"/>
              </a:rPr>
              <a:t>	</a:t>
            </a:r>
            <a:r>
              <a:rPr lang="ja-JP" altLang="en-US" sz="2450" spc="9" dirty="0">
                <a:latin typeface="Droid Sans Fallback"/>
                <a:cs typeface="Droid Sans Fallback"/>
              </a:rPr>
              <a:t>・</a:t>
            </a:r>
            <a:r>
              <a:rPr lang="en-US" altLang="ja-JP" sz="2000" spc="9" dirty="0">
                <a:latin typeface="Droid Sans Fallback"/>
                <a:cs typeface="Droid Sans Fallback"/>
              </a:rPr>
              <a:t>RNN</a:t>
            </a:r>
            <a:r>
              <a:rPr lang="ja-JP" altLang="en-US" sz="2000" spc="9" dirty="0">
                <a:latin typeface="Droid Sans Fallback"/>
                <a:cs typeface="Droid Sans Fallback"/>
              </a:rPr>
              <a:t>の</a:t>
            </a:r>
            <a:r>
              <a:rPr lang="en-US" altLang="ja-JP" sz="2000" spc="9" dirty="0">
                <a:latin typeface="Droid Sans Fallback"/>
                <a:cs typeface="Droid Sans Fallback"/>
              </a:rPr>
              <a:t>Attention</a:t>
            </a:r>
            <a:r>
              <a:rPr lang="ja-JP" altLang="en-US" sz="2000" spc="9" dirty="0">
                <a:latin typeface="Droid Sans Fallback"/>
                <a:cs typeface="Droid Sans Fallback"/>
              </a:rPr>
              <a:t>による置換</a:t>
            </a:r>
            <a:endParaRPr lang="en-US" altLang="ja-JP" sz="2000" spc="9" dirty="0">
              <a:latin typeface="Droid Sans Fallback"/>
              <a:cs typeface="Droid Sans Fallback"/>
            </a:endParaRPr>
          </a:p>
          <a:p>
            <a:pPr marL="12701">
              <a:spcBef>
                <a:spcPts val="300"/>
              </a:spcBef>
            </a:pPr>
            <a:r>
              <a:rPr lang="en-US" altLang="ja-JP" sz="2000" spc="9" dirty="0">
                <a:latin typeface="Droid Sans Fallback"/>
                <a:cs typeface="Droid Sans Fallback"/>
              </a:rPr>
              <a:t>	</a:t>
            </a:r>
            <a:r>
              <a:rPr lang="ja-JP" altLang="en-US" sz="2000" spc="9" dirty="0">
                <a:latin typeface="Droid Sans Fallback"/>
                <a:cs typeface="Droid Sans Fallback"/>
              </a:rPr>
              <a:t>・</a:t>
            </a:r>
            <a:r>
              <a:rPr lang="en-US" altLang="ja-JP" sz="2000" spc="9" dirty="0">
                <a:latin typeface="Droid Sans Fallback"/>
                <a:cs typeface="Droid Sans Fallback"/>
              </a:rPr>
              <a:t>Attention</a:t>
            </a:r>
            <a:r>
              <a:rPr lang="ja-JP" altLang="en-US" sz="2000" spc="9" dirty="0">
                <a:latin typeface="Droid Sans Fallback"/>
                <a:cs typeface="Droid Sans Fallback"/>
              </a:rPr>
              <a:t>再考</a:t>
            </a:r>
            <a:endParaRPr lang="en-US" altLang="ja-JP" sz="2000" spc="9" dirty="0">
              <a:latin typeface="Droid Sans Fallback"/>
              <a:cs typeface="Droid Sans Fallback"/>
            </a:endParaRPr>
          </a:p>
          <a:p>
            <a:pPr marL="12701">
              <a:spcBef>
                <a:spcPts val="300"/>
              </a:spcBef>
            </a:pPr>
            <a:r>
              <a:rPr lang="en-US" altLang="ja-JP" sz="2000" spc="9" dirty="0">
                <a:latin typeface="Droid Sans Fallback"/>
                <a:cs typeface="Droid Sans Fallback"/>
              </a:rPr>
              <a:t>	</a:t>
            </a:r>
            <a:r>
              <a:rPr lang="ja-JP" altLang="en-US" sz="2000" spc="9" dirty="0">
                <a:latin typeface="Droid Sans Fallback"/>
                <a:cs typeface="Droid Sans Fallback"/>
              </a:rPr>
              <a:t>・</a:t>
            </a:r>
            <a:r>
              <a:rPr lang="en-US" altLang="ja-JP" sz="2000" spc="9" dirty="0">
                <a:latin typeface="Droid Sans Fallback"/>
                <a:cs typeface="Droid Sans Fallback"/>
              </a:rPr>
              <a:t>Self-Attention</a:t>
            </a:r>
            <a:r>
              <a:rPr lang="ja-JP" altLang="en-US" sz="2000" spc="9" dirty="0">
                <a:latin typeface="Droid Sans Fallback"/>
                <a:cs typeface="Droid Sans Fallback"/>
              </a:rPr>
              <a:t>と</a:t>
            </a:r>
            <a:r>
              <a:rPr lang="en-US" altLang="ja-JP" sz="2000" spc="9" dirty="0">
                <a:latin typeface="Droid Sans Fallback"/>
                <a:cs typeface="Droid Sans Fallback"/>
              </a:rPr>
              <a:t>Transformer</a:t>
            </a:r>
          </a:p>
          <a:p>
            <a:pPr marL="12701">
              <a:spcBef>
                <a:spcPts val="300"/>
              </a:spcBef>
            </a:pPr>
            <a:r>
              <a:rPr lang="en-US" altLang="ja-JP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“BERT: Pre-training of Deep Bidirectional Transformers </a:t>
            </a:r>
            <a:br>
              <a:rPr lang="en-US" altLang="ja-JP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ja-JP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for Language Understanding”</a:t>
            </a:r>
          </a:p>
          <a:p>
            <a:pPr marL="12701">
              <a:spcBef>
                <a:spcPts val="300"/>
              </a:spcBef>
            </a:pPr>
            <a:r>
              <a:rPr lang="en-US" altLang="ja-JP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ja-JP" altLang="en-US" sz="2400" dirty="0"/>
              <a:t>・</a:t>
            </a:r>
            <a:r>
              <a:rPr lang="ja-JP" altLang="en-US" sz="2000" dirty="0">
                <a:latin typeface="Droid Sans Fallback"/>
              </a:rPr>
              <a:t>事前学習：</a:t>
            </a:r>
            <a:r>
              <a:rPr lang="en-US" altLang="ja-JP" sz="2000" dirty="0">
                <a:latin typeface="Droid Sans Fallback"/>
              </a:rPr>
              <a:t>Masked LM</a:t>
            </a:r>
            <a:r>
              <a:rPr lang="ja-JP" altLang="en-US" sz="2000" dirty="0">
                <a:latin typeface="Droid Sans Fallback"/>
              </a:rPr>
              <a:t>と</a:t>
            </a:r>
            <a:r>
              <a:rPr lang="en-US" altLang="ja-JP" sz="2000" dirty="0">
                <a:latin typeface="Droid Sans Fallback"/>
              </a:rPr>
              <a:t>Next Sentence Prediction</a:t>
            </a:r>
          </a:p>
          <a:p>
            <a:pPr marL="12701">
              <a:spcBef>
                <a:spcPts val="300"/>
              </a:spcBef>
            </a:pPr>
            <a:r>
              <a:rPr lang="en-US" altLang="ja-JP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Droid Sans Fallback"/>
              </a:rPr>
              <a:t>	</a:t>
            </a:r>
            <a:r>
              <a:rPr lang="ja-JP" altLang="en-US" sz="2000" dirty="0">
                <a:latin typeface="Droid Sans Fallback"/>
              </a:rPr>
              <a:t>・</a:t>
            </a:r>
            <a:r>
              <a:rPr lang="en-US" altLang="ja-JP" sz="2000" dirty="0">
                <a:latin typeface="Droid Sans Fallback"/>
              </a:rPr>
              <a:t>BERT</a:t>
            </a:r>
            <a:r>
              <a:rPr lang="ja-JP" altLang="en-US" sz="2000" dirty="0">
                <a:latin typeface="Droid Sans Fallback"/>
              </a:rPr>
              <a:t>の性能</a:t>
            </a:r>
            <a:endParaRPr lang="en-US" altLang="ja-JP" sz="2400" spc="9" dirty="0">
              <a:latin typeface="Droid Sans Fallback"/>
              <a:cs typeface="Droid Sans Fallback"/>
            </a:endParaRPr>
          </a:p>
        </p:txBody>
      </p:sp>
      <p:sp>
        <p:nvSpPr>
          <p:cNvPr id="8" name="スライド番号プレースホルダー 3">
            <a:extLst>
              <a:ext uri="{FF2B5EF4-FFF2-40B4-BE49-F238E27FC236}">
                <a16:creationId xmlns:a16="http://schemas.microsoft.com/office/drawing/2014/main" id="{54662EEC-B6D9-4719-B26C-2D65937036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842500" y="5592515"/>
            <a:ext cx="762000" cy="284693"/>
          </a:xfrm>
        </p:spPr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3</a:t>
            </a:fld>
            <a:r>
              <a:rPr lang="en-US" altLang="ja-JP" spc="-5" dirty="0"/>
              <a:t>/34</a:t>
            </a:r>
            <a:endParaRPr lang="en-US" spc="-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EFB38B4-B089-4C7C-ACA1-4CA92A8130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948" y="1062762"/>
            <a:ext cx="7250430" cy="3816429"/>
          </a:xfrm>
        </p:spPr>
        <p:txBody>
          <a:bodyPr/>
          <a:lstStyle/>
          <a:p>
            <a:r>
              <a:rPr kumimoji="1" lang="en-US" altLang="ja-JP" dirty="0"/>
              <a:t>Next Sentence Prediction</a:t>
            </a:r>
          </a:p>
          <a:p>
            <a:pPr lvl="1"/>
            <a:r>
              <a:rPr kumimoji="1" lang="ja-JP" altLang="en-US" dirty="0"/>
              <a:t>２つの文章が隣接しているかを当てる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297E33F-16AF-451D-8CB8-823EDB9DD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2001539"/>
            <a:ext cx="5562600" cy="3824586"/>
          </a:xfrm>
          <a:prstGeom prst="rect">
            <a:avLst/>
          </a:prstGeom>
        </p:spPr>
      </p:pic>
      <p:sp>
        <p:nvSpPr>
          <p:cNvPr id="9" name="タイトル 2">
            <a:extLst>
              <a:ext uri="{FF2B5EF4-FFF2-40B4-BE49-F238E27FC236}">
                <a16:creationId xmlns:a16="http://schemas.microsoft.com/office/drawing/2014/main" id="{462D6446-2649-440A-AD2A-501B6E43BDF4}"/>
              </a:ext>
            </a:extLst>
          </p:cNvPr>
          <p:cNvSpPr txBox="1">
            <a:spLocks/>
          </p:cNvSpPr>
          <p:nvPr/>
        </p:nvSpPr>
        <p:spPr>
          <a:xfrm>
            <a:off x="644503" y="187325"/>
            <a:ext cx="4016397" cy="5541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1" b="0" i="0">
                <a:solidFill>
                  <a:schemeClr val="accent1"/>
                </a:solidFill>
                <a:latin typeface="Droid Sans Fallback"/>
                <a:ea typeface="+mj-ea"/>
                <a:cs typeface="Arial"/>
              </a:defRPr>
            </a:lvl1pPr>
          </a:lstStyle>
          <a:p>
            <a:r>
              <a:rPr kumimoji="1" lang="en-US" altLang="ja-JP" kern="0" dirty="0"/>
              <a:t>BERT</a:t>
            </a:r>
            <a:r>
              <a:rPr kumimoji="1" lang="ja-JP" altLang="en-US" kern="0" dirty="0"/>
              <a:t>の事前学習②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6412C9A-C708-4A01-B31B-7D91917EE15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50462" y="118920"/>
            <a:ext cx="672438" cy="672438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D326504-75FC-49E8-A826-623E2FB00A81}"/>
              </a:ext>
            </a:extLst>
          </p:cNvPr>
          <p:cNvSpPr/>
          <p:nvPr/>
        </p:nvSpPr>
        <p:spPr>
          <a:xfrm>
            <a:off x="8956516" y="5006112"/>
            <a:ext cx="16479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chemeClr val="tx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http://jalammar.github.io/illustrated-bert/</a:t>
            </a:r>
            <a:endParaRPr lang="ja-JP" altLang="en-US" sz="11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BEFA0F6-2FD6-49C3-AD57-5E06DA3ACC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30</a:t>
            </a:fld>
            <a:r>
              <a:rPr lang="en-US" altLang="ja-JP" spc="-5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384539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EFB38B4-B089-4C7C-ACA1-4CA92A8130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947" y="1062762"/>
            <a:ext cx="7973553" cy="5786199"/>
          </a:xfrm>
        </p:spPr>
        <p:txBody>
          <a:bodyPr/>
          <a:lstStyle/>
          <a:p>
            <a:pPr marL="457261" lvl="1" indent="0">
              <a:buNone/>
            </a:pP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“For each task, we simply plug in the task-specific inputs and outputs into BERT and finetune all the parameters end-to-end.”</a:t>
            </a:r>
          </a:p>
          <a:p>
            <a:pPr marL="457261" lvl="1" indent="0">
              <a:buNone/>
            </a:pP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61" lvl="1" indent="0">
              <a:buNone/>
            </a:pPr>
            <a:r>
              <a:rPr kumimoji="1" lang="en-US" altLang="ja-JP" sz="1600" dirty="0">
                <a:cs typeface="Arial" panose="020B0604020202020204" pitchFamily="34" charset="0"/>
              </a:rPr>
              <a:t>Fine-tuning</a:t>
            </a:r>
            <a:r>
              <a:rPr kumimoji="1" lang="ja-JP" altLang="en-US" sz="1600" dirty="0">
                <a:cs typeface="Arial" panose="020B0604020202020204" pitchFamily="34" charset="0"/>
              </a:rPr>
              <a:t>は事前学習済みモデルを特定の</a:t>
            </a:r>
            <a:br>
              <a:rPr kumimoji="1" lang="en-US" altLang="ja-JP" sz="1600" dirty="0">
                <a:cs typeface="Arial" panose="020B0604020202020204" pitchFamily="34" charset="0"/>
              </a:rPr>
            </a:br>
            <a:r>
              <a:rPr kumimoji="1" lang="ja-JP" altLang="en-US" sz="1600" dirty="0">
                <a:cs typeface="Arial" panose="020B0604020202020204" pitchFamily="34" charset="0"/>
              </a:rPr>
              <a:t>タスク用に再学習することを指す</a:t>
            </a:r>
            <a:endParaRPr kumimoji="1" lang="en-US" altLang="ja-JP" sz="1600" dirty="0">
              <a:cs typeface="Arial" panose="020B0604020202020204" pitchFamily="34" charset="0"/>
            </a:endParaRPr>
          </a:p>
          <a:p>
            <a:pPr marL="457261" lvl="1" indent="0">
              <a:buNone/>
            </a:pPr>
            <a:endParaRPr kumimoji="1"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61" lvl="1" indent="0">
              <a:buNone/>
            </a:pPr>
            <a:r>
              <a:rPr kumimoji="1" lang="ja-JP" altLang="en-US" sz="1600" dirty="0">
                <a:cs typeface="Arial" panose="020B0604020202020204" pitchFamily="34" charset="0"/>
              </a:rPr>
              <a:t>例）</a:t>
            </a:r>
            <a:endParaRPr kumimoji="1" lang="en-US" altLang="ja-JP" sz="1600" dirty="0">
              <a:cs typeface="Arial" panose="020B0604020202020204" pitchFamily="34" charset="0"/>
            </a:endParaRPr>
          </a:p>
          <a:p>
            <a:pPr marL="457261" lvl="1" indent="0">
              <a:buNone/>
            </a:pPr>
            <a:r>
              <a:rPr kumimoji="1" lang="ja-JP" altLang="en-US" sz="1600" dirty="0">
                <a:cs typeface="Arial" panose="020B0604020202020204" pitchFamily="34" charset="0"/>
              </a:rPr>
              <a:t>クラス分類では</a:t>
            </a:r>
            <a:r>
              <a:rPr kumimoji="1" lang="en-US" altLang="ja-JP" sz="1600" dirty="0">
                <a:cs typeface="Arial" panose="020B0604020202020204" pitchFamily="34" charset="0"/>
              </a:rPr>
              <a:t>Input</a:t>
            </a:r>
            <a:r>
              <a:rPr kumimoji="1" lang="ja-JP" altLang="en-US" sz="1600" dirty="0">
                <a:cs typeface="Arial" panose="020B0604020202020204" pitchFamily="34" charset="0"/>
              </a:rPr>
              <a:t>の文頭に</a:t>
            </a:r>
            <a:br>
              <a:rPr kumimoji="1" lang="en-US" altLang="ja-JP" sz="1600" dirty="0">
                <a:cs typeface="Arial" panose="020B0604020202020204" pitchFamily="34" charset="0"/>
              </a:rPr>
            </a:br>
            <a:r>
              <a:rPr kumimoji="1" lang="en-US" altLang="ja-JP" sz="1600" dirty="0">
                <a:cs typeface="Arial" panose="020B0604020202020204" pitchFamily="34" charset="0"/>
              </a:rPr>
              <a:t>[CLS]</a:t>
            </a:r>
            <a:r>
              <a:rPr kumimoji="1" lang="ja-JP" altLang="en-US" sz="1600" dirty="0">
                <a:cs typeface="Arial" panose="020B0604020202020204" pitchFamily="34" charset="0"/>
              </a:rPr>
              <a:t>トークンを置き．その位置の</a:t>
            </a:r>
            <a:br>
              <a:rPr kumimoji="1" lang="en-US" altLang="ja-JP" sz="1600" dirty="0">
                <a:cs typeface="Arial" panose="020B0604020202020204" pitchFamily="34" charset="0"/>
              </a:rPr>
            </a:br>
            <a:r>
              <a:rPr kumimoji="1" lang="en-US" altLang="ja-JP" sz="1600" dirty="0">
                <a:cs typeface="Arial" panose="020B0604020202020204" pitchFamily="34" charset="0"/>
              </a:rPr>
              <a:t>BERT</a:t>
            </a:r>
            <a:r>
              <a:rPr kumimoji="1" lang="ja-JP" altLang="en-US" sz="1600" dirty="0">
                <a:cs typeface="Arial" panose="020B0604020202020204" pitchFamily="34" charset="0"/>
              </a:rPr>
              <a:t>出力にネットワークをかませて予測する</a:t>
            </a:r>
            <a:endParaRPr kumimoji="1" lang="en-US" altLang="ja-JP" sz="1600" dirty="0">
              <a:cs typeface="Arial" panose="020B0604020202020204" pitchFamily="34" charset="0"/>
            </a:endParaRPr>
          </a:p>
          <a:p>
            <a:pPr marL="457261" lvl="1" indent="0">
              <a:buNone/>
            </a:pPr>
            <a:endParaRPr kumimoji="1" lang="en-US" altLang="ja-JP" sz="1600" dirty="0">
              <a:cs typeface="Arial" panose="020B0604020202020204" pitchFamily="34" charset="0"/>
            </a:endParaRPr>
          </a:p>
          <a:p>
            <a:pPr marL="457261" lvl="1" indent="0">
              <a:buNone/>
            </a:pPr>
            <a:endParaRPr kumimoji="1" lang="en-US" altLang="ja-JP" sz="1600" dirty="0">
              <a:cs typeface="Arial" panose="020B0604020202020204" pitchFamily="34" charset="0"/>
            </a:endParaRPr>
          </a:p>
          <a:p>
            <a:pPr marL="457261" lvl="1" indent="0">
              <a:buNone/>
            </a:pPr>
            <a:endParaRPr kumimoji="1" lang="en-US" altLang="ja-JP" sz="1600" dirty="0">
              <a:cs typeface="Arial" panose="020B0604020202020204" pitchFamily="34" charset="0"/>
            </a:endParaRPr>
          </a:p>
          <a:p>
            <a:pPr marL="457261" lvl="1" indent="0">
              <a:buNone/>
            </a:pPr>
            <a:endParaRPr kumimoji="1" lang="en-US" altLang="ja-JP" sz="1600" dirty="0">
              <a:cs typeface="Arial" panose="020B0604020202020204" pitchFamily="34" charset="0"/>
            </a:endParaRPr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8DF2A24-988D-4C29-A1F8-5F8C6C265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03" y="187325"/>
            <a:ext cx="3863997" cy="613282"/>
          </a:xfrm>
        </p:spPr>
        <p:txBody>
          <a:bodyPr/>
          <a:lstStyle/>
          <a:p>
            <a:r>
              <a:rPr kumimoji="1" lang="en-US" altLang="ja-JP" dirty="0"/>
              <a:t>BERT</a:t>
            </a:r>
            <a:r>
              <a:rPr kumimoji="1" lang="ja-JP" altLang="en-US" dirty="0"/>
              <a:t>の</a:t>
            </a:r>
            <a:r>
              <a:rPr kumimoji="1" lang="en-US" altLang="ja-JP" dirty="0"/>
              <a:t>fine-tuning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20F5CAF-718E-4547-B513-033D398D2C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21862" y="128169"/>
            <a:ext cx="672438" cy="672438"/>
          </a:xfrm>
          <a:prstGeom prst="rect">
            <a:avLst/>
          </a:prstGeom>
        </p:spPr>
      </p:pic>
      <p:pic>
        <p:nvPicPr>
          <p:cNvPr id="1026" name="Picture 2" descr="http://jalammar.github.io/images/bert-tasks.png">
            <a:extLst>
              <a:ext uri="{FF2B5EF4-FFF2-40B4-BE49-F238E27FC236}">
                <a16:creationId xmlns:a16="http://schemas.microsoft.com/office/drawing/2014/main" id="{303D1519-7FA8-4AA6-A3E6-5B30196BA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8" t="3684" r="14293" b="-602"/>
          <a:stretch/>
        </p:blipFill>
        <p:spPr bwMode="auto">
          <a:xfrm>
            <a:off x="5334000" y="1838326"/>
            <a:ext cx="4343400" cy="398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0888F9C-9938-4DD1-9E17-111EB4799F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31</a:t>
            </a:fld>
            <a:r>
              <a:rPr lang="en-US" altLang="ja-JP" spc="-5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618630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EFB38B4-B089-4C7C-ACA1-4CA92A8130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948" y="1062761"/>
            <a:ext cx="7250430" cy="369332"/>
          </a:xfrm>
        </p:spPr>
        <p:txBody>
          <a:bodyPr/>
          <a:lstStyle/>
          <a:p>
            <a:r>
              <a:rPr kumimoji="1" lang="ja-JP" altLang="en-US" dirty="0"/>
              <a:t>実験結果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8DF2A24-988D-4C29-A1F8-5F8C6C265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03" y="187324"/>
            <a:ext cx="2568597" cy="604033"/>
          </a:xfrm>
        </p:spPr>
        <p:txBody>
          <a:bodyPr/>
          <a:lstStyle/>
          <a:p>
            <a:r>
              <a:rPr kumimoji="1" lang="en-US" altLang="ja-JP" dirty="0"/>
              <a:t>BERT</a:t>
            </a:r>
            <a:r>
              <a:rPr kumimoji="1" lang="ja-JP" altLang="en-US" dirty="0"/>
              <a:t>の性能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A14188B-56A9-4CF1-9F4D-1E4D88926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1558925"/>
            <a:ext cx="5105400" cy="404410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D17BB83-4E6B-49A6-9713-126BEC66A376}"/>
              </a:ext>
            </a:extLst>
          </p:cNvPr>
          <p:cNvSpPr/>
          <p:nvPr/>
        </p:nvSpPr>
        <p:spPr>
          <a:xfrm>
            <a:off x="3022600" y="5729859"/>
            <a:ext cx="4648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333333"/>
                </a:solidFill>
                <a:latin typeface="-apple-system"/>
              </a:rPr>
              <a:t>(</a:t>
            </a:r>
            <a:r>
              <a:rPr lang="ja-JP" altLang="en-US" sz="1200" dirty="0">
                <a:solidFill>
                  <a:srgbClr val="333333"/>
                </a:solidFill>
                <a:latin typeface="-apple-system"/>
              </a:rPr>
              <a:t>引用元</a:t>
            </a:r>
            <a:r>
              <a:rPr lang="en-US" altLang="ja-JP" sz="1200" dirty="0">
                <a:solidFill>
                  <a:srgbClr val="333333"/>
                </a:solidFill>
                <a:latin typeface="-apple-system"/>
              </a:rPr>
              <a:t>:</a:t>
            </a:r>
            <a:r>
              <a:rPr lang="en-US" altLang="ja-JP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-apple-system"/>
              </a:rPr>
              <a:t> </a:t>
            </a:r>
            <a:r>
              <a:rPr lang="en-US" altLang="ja-JP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https://twitter.com/_Ryobot/status/1050925881894400000</a:t>
            </a:r>
            <a:r>
              <a:rPr lang="en-US" altLang="ja-JP" sz="1200" dirty="0">
                <a:solidFill>
                  <a:srgbClr val="333333"/>
                </a:solidFill>
                <a:latin typeface="-apple-system"/>
              </a:rPr>
              <a:t>)</a:t>
            </a:r>
            <a:endParaRPr lang="ja-JP" altLang="en-US" sz="12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F4C2EC4-F0C7-40AD-97F1-FA9A2B408DD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6462" y="118920"/>
            <a:ext cx="672438" cy="672438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AB7318F-684F-4891-A492-4A1D3ED040F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32</a:t>
            </a:fld>
            <a:r>
              <a:rPr lang="en-US" altLang="ja-JP" spc="-5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155037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EFB38B4-B089-4C7C-ACA1-4CA92A8130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948" y="1062762"/>
            <a:ext cx="9040352" cy="45347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ja-JP" dirty="0"/>
              <a:t>BERT</a:t>
            </a:r>
            <a:r>
              <a:rPr kumimoji="1" lang="ja-JP" altLang="en-US" dirty="0"/>
              <a:t>は汎用的な</a:t>
            </a:r>
            <a:r>
              <a:rPr kumimoji="1" lang="en-US" altLang="ja-JP" dirty="0"/>
              <a:t>NLP</a:t>
            </a:r>
            <a:r>
              <a:rPr kumimoji="1" lang="ja-JP" altLang="en-US" dirty="0"/>
              <a:t>の事前学習モデル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 dirty="0"/>
              <a:t>単純なアーキテクチャ（</a:t>
            </a:r>
            <a:r>
              <a:rPr kumimoji="1" lang="en-US" altLang="ja-JP" dirty="0"/>
              <a:t>Transformer</a:t>
            </a:r>
            <a:r>
              <a:rPr kumimoji="1" lang="ja-JP" altLang="en-US" dirty="0"/>
              <a:t>の</a:t>
            </a:r>
            <a:r>
              <a:rPr kumimoji="1" lang="en-US" altLang="ja-JP" dirty="0"/>
              <a:t>Encoder</a:t>
            </a:r>
            <a:r>
              <a:rPr kumimoji="1" lang="ja-JP" altLang="en-US" dirty="0"/>
              <a:t>を重ねただけ）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kumimoji="1" lang="en-US" altLang="ja-JP" dirty="0"/>
              <a:t>Encoder</a:t>
            </a:r>
            <a:r>
              <a:rPr kumimoji="1" lang="ja-JP" altLang="en-US" dirty="0"/>
              <a:t>で訓練するために</a:t>
            </a:r>
            <a:r>
              <a:rPr kumimoji="1" lang="en-US" altLang="ja-JP" dirty="0"/>
              <a:t>Masked LM</a:t>
            </a:r>
            <a:r>
              <a:rPr kumimoji="1" lang="ja-JP" altLang="en-US" dirty="0"/>
              <a:t>と呼ばれる手法を採用した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 dirty="0"/>
              <a:t>文脈を考慮した単語の分散表現が得られる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 dirty="0"/>
              <a:t>得られた分散表現は非常に強力で，</a:t>
            </a:r>
            <a:r>
              <a:rPr kumimoji="1" lang="en-US" altLang="ja-JP" dirty="0"/>
              <a:t>BERT</a:t>
            </a:r>
            <a:r>
              <a:rPr kumimoji="1" lang="ja-JP" altLang="en-US" dirty="0"/>
              <a:t>の</a:t>
            </a:r>
            <a:r>
              <a:rPr kumimoji="1" lang="en-US" altLang="ja-JP" dirty="0"/>
              <a:t>top layer</a:t>
            </a:r>
            <a:r>
              <a:rPr kumimoji="1" lang="ja-JP" altLang="en-US" dirty="0"/>
              <a:t>に</a:t>
            </a:r>
            <a:br>
              <a:rPr kumimoji="1" lang="en-US" altLang="ja-JP" dirty="0"/>
            </a:br>
            <a:r>
              <a:rPr kumimoji="1" lang="ja-JP" altLang="en-US" dirty="0"/>
              <a:t>単純な線形変換を連結するだけで，タスクを解くことが可能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kumimoji="1" lang="ja-JP" altLang="en-US" dirty="0"/>
              <a:t>事前学習済みの</a:t>
            </a:r>
            <a:r>
              <a:rPr kumimoji="1" lang="en-US" altLang="ja-JP" dirty="0"/>
              <a:t>BERT</a:t>
            </a:r>
            <a:r>
              <a:rPr kumimoji="1" lang="ja-JP" altLang="en-US" dirty="0"/>
              <a:t>を</a:t>
            </a:r>
            <a:r>
              <a:rPr kumimoji="1" lang="en-US" altLang="ja-JP" dirty="0"/>
              <a:t>fine-tune</a:t>
            </a:r>
            <a:r>
              <a:rPr kumimoji="1" lang="ja-JP" altLang="en-US" dirty="0"/>
              <a:t>することで</a:t>
            </a:r>
            <a:br>
              <a:rPr kumimoji="1" lang="en-US" altLang="ja-JP" dirty="0"/>
            </a:br>
            <a:r>
              <a:rPr kumimoji="1" lang="ja-JP" altLang="en-US" dirty="0"/>
              <a:t>あらゆる</a:t>
            </a:r>
            <a:r>
              <a:rPr kumimoji="1" lang="en-US" altLang="ja-JP" dirty="0"/>
              <a:t>NLP</a:t>
            </a:r>
            <a:r>
              <a:rPr kumimoji="1" lang="ja-JP" altLang="en-US" dirty="0"/>
              <a:t>タスクを解決できる？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8DF2A24-988D-4C29-A1F8-5F8C6C265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03" y="187325"/>
            <a:ext cx="2339997" cy="533400"/>
          </a:xfrm>
        </p:spPr>
        <p:txBody>
          <a:bodyPr/>
          <a:lstStyle/>
          <a:p>
            <a:r>
              <a:rPr kumimoji="1" lang="en-US" altLang="ja-JP" dirty="0"/>
              <a:t>BERT</a:t>
            </a:r>
            <a:r>
              <a:rPr kumimoji="1" lang="ja-JP" altLang="en-US" dirty="0"/>
              <a:t>まとめ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F4C2EC4-F0C7-40AD-97F1-FA9A2B408DD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1662" y="118920"/>
            <a:ext cx="672438" cy="672438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C29C558-2357-4F40-B9B4-84569B6163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33</a:t>
            </a:fld>
            <a:r>
              <a:rPr lang="en-US" altLang="ja-JP" spc="-5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753581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F34009B6-9A62-42EA-B378-3585E34AB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3600" spc="-5" dirty="0">
                <a:solidFill>
                  <a:srgbClr val="2487C7"/>
                </a:solidFill>
                <a:cs typeface="Droid Sans Fallback"/>
              </a:rPr>
              <a:t>参考文献（論文以外）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A6F33FC-C939-43AD-A828-9687E14F8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4775056"/>
            <a:ext cx="753634" cy="1070045"/>
          </a:xfrm>
          <a:prstGeom prst="rect">
            <a:avLst/>
          </a:prstGeom>
        </p:spPr>
      </p:pic>
      <p:sp>
        <p:nvSpPr>
          <p:cNvPr id="7" name="テキスト プレースホルダー 1">
            <a:extLst>
              <a:ext uri="{FF2B5EF4-FFF2-40B4-BE49-F238E27FC236}">
                <a16:creationId xmlns:a16="http://schemas.microsoft.com/office/drawing/2014/main" id="{35E0507B-5BB1-4AAE-9CDD-556CFCA56F6D}"/>
              </a:ext>
            </a:extLst>
          </p:cNvPr>
          <p:cNvSpPr txBox="1">
            <a:spLocks/>
          </p:cNvSpPr>
          <p:nvPr/>
        </p:nvSpPr>
        <p:spPr>
          <a:xfrm>
            <a:off x="725948" y="1062762"/>
            <a:ext cx="9649952" cy="39251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457261" indent="-457261">
              <a:buClr>
                <a:srgbClr val="FFC000"/>
              </a:buClr>
              <a:buSzPct val="125000"/>
              <a:buFontTx/>
              <a:buBlip>
                <a:blip r:embed="rId3"/>
              </a:buBlip>
              <a:defRPr sz="2400" b="0" i="0">
                <a:solidFill>
                  <a:schemeClr val="tx1"/>
                </a:solidFill>
                <a:latin typeface="Droid Sans Fallback"/>
                <a:ea typeface="+mn-ea"/>
                <a:cs typeface="Arial"/>
              </a:defRPr>
            </a:lvl1pPr>
            <a:lvl2pPr marL="743049" indent="-285788">
              <a:buClr>
                <a:schemeClr val="bg1">
                  <a:lumMod val="50000"/>
                </a:schemeClr>
              </a:buClr>
              <a:buSzPct val="110000"/>
              <a:buFont typeface="Arial" panose="020B0604020202020204" pitchFamily="34" charset="0"/>
              <a:buChar char="•"/>
              <a:defRPr sz="2000">
                <a:latin typeface="Droid Sans Fallback"/>
                <a:ea typeface="+mn-ea"/>
                <a:cs typeface="+mn-cs"/>
              </a:defRPr>
            </a:lvl2pPr>
            <a:lvl3pPr marL="914523">
              <a:defRPr>
                <a:latin typeface="Droid Sans Fallback"/>
                <a:ea typeface="+mn-ea"/>
                <a:cs typeface="+mn-cs"/>
              </a:defRPr>
            </a:lvl3pPr>
            <a:lvl4pPr marL="1371784">
              <a:defRPr>
                <a:latin typeface="Droid Sans Fallback"/>
                <a:ea typeface="+mn-ea"/>
                <a:cs typeface="+mn-cs"/>
              </a:defRPr>
            </a:lvl4pPr>
            <a:lvl5pPr marL="1829044">
              <a:defRPr>
                <a:latin typeface="Droid Sans Fallback"/>
                <a:ea typeface="+mn-ea"/>
                <a:cs typeface="+mn-cs"/>
              </a:defRPr>
            </a:lvl5pPr>
            <a:lvl6pPr marL="2286304">
              <a:defRPr>
                <a:latin typeface="+mn-lt"/>
                <a:ea typeface="+mn-ea"/>
                <a:cs typeface="+mn-cs"/>
              </a:defRPr>
            </a:lvl6pPr>
            <a:lvl7pPr marL="2743566">
              <a:defRPr>
                <a:latin typeface="+mn-lt"/>
                <a:ea typeface="+mn-ea"/>
                <a:cs typeface="+mn-cs"/>
              </a:defRPr>
            </a:lvl7pPr>
            <a:lvl8pPr marL="3200827">
              <a:defRPr>
                <a:latin typeface="+mn-lt"/>
                <a:ea typeface="+mn-ea"/>
                <a:cs typeface="+mn-cs"/>
              </a:defRPr>
            </a:lvl8pPr>
            <a:lvl9pPr marL="3658086">
              <a:defRPr>
                <a:latin typeface="+mn-lt"/>
                <a:ea typeface="+mn-ea"/>
                <a:cs typeface="+mn-cs"/>
              </a:defRPr>
            </a:lvl9pPr>
          </a:lstStyle>
          <a:p>
            <a:pPr marL="457261" marR="0" lvl="0" indent="-45726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25000"/>
              <a:buFontTx/>
              <a:buBlip>
                <a:blip r:embed="rId3"/>
              </a:buBlip>
              <a:tabLst/>
              <a:defRPr/>
            </a:pPr>
            <a:r>
              <a:rPr kumimoji="1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 Fallback"/>
                <a:ea typeface="ＭＳ Ｐゴシック" panose="020B0600070205080204" pitchFamily="50" charset="-128"/>
                <a:cs typeface="Arial"/>
              </a:rPr>
              <a:t>論文解説 </a:t>
            </a: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 Fallback"/>
                <a:ea typeface="ＭＳ Ｐゴシック" panose="020B0600070205080204" pitchFamily="50" charset="-128"/>
                <a:cs typeface="Arial"/>
              </a:rPr>
              <a:t>Attention Is All You Need (Transformer)</a:t>
            </a:r>
          </a:p>
          <a:p>
            <a:pPr marL="743049" marR="0" lvl="1" indent="-2857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17406D">
                    <a:lumMod val="60000"/>
                    <a:lumOff val="40000"/>
                  </a:srgbClr>
                </a:solidFill>
                <a:effectLst/>
                <a:uLnTx/>
                <a:uFillTx/>
                <a:latin typeface="Droid Sans Fallback"/>
                <a:ea typeface="ＭＳ Ｐゴシック" panose="020B0600070205080204" pitchFamily="50" charset="-128"/>
                <a:cs typeface="+mn-cs"/>
              </a:rPr>
              <a:t>http://deeplearning.hatenablog.com/entry/transformer</a:t>
            </a:r>
          </a:p>
          <a:p>
            <a:pPr marL="457261" marR="0" lvl="0" indent="-45726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25000"/>
              <a:buFontTx/>
              <a:buBlip>
                <a:blip r:embed="rId3"/>
              </a:buBlip>
              <a:tabLst/>
              <a:defRPr/>
            </a:pPr>
            <a:r>
              <a:rPr kumimoji="1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 Fallback"/>
                <a:ea typeface="ＭＳ Ｐゴシック" panose="020B0600070205080204" pitchFamily="50" charset="-128"/>
                <a:cs typeface="Arial"/>
              </a:rPr>
              <a:t>作って理解する </a:t>
            </a: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 Fallback"/>
                <a:ea typeface="ＭＳ Ｐゴシック" panose="020B0600070205080204" pitchFamily="50" charset="-128"/>
                <a:cs typeface="Arial"/>
              </a:rPr>
              <a:t>Transformer / Attention</a:t>
            </a:r>
          </a:p>
          <a:p>
            <a:pPr marL="743049" marR="0" lvl="1" indent="-2857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17406D">
                    <a:lumMod val="60000"/>
                    <a:lumOff val="40000"/>
                  </a:srgbClr>
                </a:solidFill>
                <a:effectLst/>
                <a:uLnTx/>
                <a:uFillTx/>
                <a:latin typeface="Droid Sans Fallback"/>
                <a:ea typeface="ＭＳ Ｐゴシック" panose="020B0600070205080204" pitchFamily="50" charset="-128"/>
                <a:cs typeface="+mn-cs"/>
              </a:rPr>
              <a:t>https://qiita.com/halhorn/items/c91497522be27bde17ce</a:t>
            </a:r>
          </a:p>
          <a:p>
            <a:pPr marL="457261" marR="0" lvl="0" indent="-45726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25000"/>
              <a:buFontTx/>
              <a:buBlip>
                <a:blip r:embed="rId3"/>
              </a:buBlip>
              <a:tabLst/>
              <a:defRPr/>
            </a:pP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 Fallback"/>
                <a:ea typeface="ＭＳ Ｐゴシック" panose="020B0600070205080204" pitchFamily="50" charset="-128"/>
                <a:cs typeface="Arial"/>
              </a:rPr>
              <a:t>The Illustrated Transformer</a:t>
            </a:r>
          </a:p>
          <a:p>
            <a:pPr marL="743049" marR="0" lvl="1" indent="-2857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17406D">
                    <a:lumMod val="60000"/>
                    <a:lumOff val="40000"/>
                  </a:srgbClr>
                </a:solidFill>
                <a:effectLst/>
                <a:uLnTx/>
                <a:uFillTx/>
                <a:latin typeface="Droid Sans Fallback"/>
                <a:ea typeface="ＭＳ Ｐゴシック" panose="020B0600070205080204" pitchFamily="50" charset="-128"/>
                <a:cs typeface="+mn-cs"/>
              </a:rPr>
              <a:t>https://jalammar.github.io/illustrated-transformer/</a:t>
            </a:r>
          </a:p>
          <a:p>
            <a:pPr marL="457261" marR="0" lvl="0" indent="-45726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25000"/>
              <a:buFontTx/>
              <a:buBlip>
                <a:blip r:embed="rId3"/>
              </a:buBlip>
              <a:tabLst/>
              <a:defRPr/>
            </a:pP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 Fallback"/>
                <a:ea typeface="ＭＳ Ｐゴシック" panose="020B0600070205080204" pitchFamily="50" charset="-128"/>
                <a:cs typeface="Arial"/>
              </a:rPr>
              <a:t>Neural Machine Translation with Attention</a:t>
            </a:r>
          </a:p>
          <a:p>
            <a:pPr marL="743049" marR="0" lvl="1" indent="-2857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17406D">
                    <a:lumMod val="60000"/>
                    <a:lumOff val="40000"/>
                  </a:srgbClr>
                </a:solidFill>
                <a:effectLst/>
                <a:uLnTx/>
                <a:uFillTx/>
                <a:latin typeface="Droid Sans Fallback"/>
                <a:ea typeface="ＭＳ Ｐゴシック" panose="020B0600070205080204" pitchFamily="50" charset="-128"/>
                <a:cs typeface="+mn-cs"/>
              </a:rPr>
              <a:t>https://www.tensorflow.org/beta/tutorials/text/nmt_with_attention</a:t>
            </a:r>
          </a:p>
          <a:p>
            <a:pPr marL="457261" marR="0" lvl="0" indent="-45726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25000"/>
              <a:buFontTx/>
              <a:buBlip>
                <a:blip r:embed="rId3"/>
              </a:buBlip>
              <a:tabLst/>
              <a:defRPr/>
            </a:pP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 Fallback"/>
                <a:ea typeface="ＭＳ Ｐゴシック" panose="020B0600070205080204" pitchFamily="50" charset="-128"/>
                <a:cs typeface="Arial"/>
              </a:rPr>
              <a:t>Transformer model for language understanding</a:t>
            </a:r>
          </a:p>
          <a:p>
            <a:pPr marL="743049" marR="0" lvl="1" indent="-2857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17406D">
                    <a:lumMod val="60000"/>
                    <a:lumOff val="40000"/>
                  </a:srgbClr>
                </a:solidFill>
                <a:effectLst/>
                <a:uLnTx/>
                <a:uFillTx/>
                <a:latin typeface="Droid Sans Fallback"/>
                <a:ea typeface="ＭＳ Ｐゴシック" panose="020B0600070205080204" pitchFamily="50" charset="-128"/>
                <a:cs typeface="+mn-cs"/>
              </a:rPr>
              <a:t>https://www.tensorflow.org/beta/tutorials/text/transformer</a:t>
            </a:r>
          </a:p>
          <a:p>
            <a:pPr marL="457261" marR="0" lvl="0" indent="-45726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25000"/>
              <a:buFontTx/>
              <a:buBlip>
                <a:blip r:embed="rId3"/>
              </a:buBlip>
              <a:tabLst/>
              <a:defRPr/>
            </a:pP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 Fallback"/>
                <a:ea typeface="ＭＳ Ｐゴシック" panose="020B0600070205080204" pitchFamily="50" charset="-128"/>
                <a:cs typeface="Arial"/>
              </a:rPr>
              <a:t>The Illustrated BERT, </a:t>
            </a:r>
            <a:r>
              <a:rPr kumimoji="1" lang="en-US" altLang="ja-JP" sz="20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 Fallback"/>
                <a:ea typeface="ＭＳ Ｐゴシック" panose="020B0600070205080204" pitchFamily="50" charset="-128"/>
                <a:cs typeface="Arial"/>
              </a:rPr>
              <a:t>ELMo</a:t>
            </a: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 Fallback"/>
                <a:ea typeface="ＭＳ Ｐゴシック" panose="020B0600070205080204" pitchFamily="50" charset="-128"/>
                <a:cs typeface="Arial"/>
              </a:rPr>
              <a:t>, and co. (How NLP Cracked Transfer Learning)</a:t>
            </a:r>
          </a:p>
          <a:p>
            <a:pPr marL="743049" marR="0" lvl="1" indent="-2857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17406D">
                    <a:lumMod val="60000"/>
                    <a:lumOff val="40000"/>
                  </a:srgbClr>
                </a:solidFill>
                <a:effectLst/>
                <a:uLnTx/>
                <a:uFillTx/>
                <a:latin typeface="Droid Sans Fallback"/>
                <a:ea typeface="ＭＳ Ｐゴシック" panose="020B0600070205080204" pitchFamily="50" charset="-128"/>
                <a:cs typeface="+mn-cs"/>
              </a:rPr>
              <a:t>http://jalammar.github.io/illustrated-bert/</a:t>
            </a:r>
          </a:p>
          <a:p>
            <a:pPr marL="457261" marR="0" lvl="0" indent="-45726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25000"/>
              <a:buFontTx/>
              <a:buBlip>
                <a:blip r:embed="rId3"/>
              </a:buBlip>
              <a:tabLst/>
              <a:defRPr/>
            </a:pPr>
            <a:r>
              <a:rPr kumimoji="1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 Fallback"/>
                <a:ea typeface="ＭＳ Ｐゴシック" panose="020B0600070205080204" pitchFamily="50" charset="-128"/>
                <a:cs typeface="Arial"/>
              </a:rPr>
              <a:t>ゼロから作る</a:t>
            </a: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 Fallback"/>
                <a:ea typeface="ＭＳ Ｐゴシック" panose="020B0600070205080204" pitchFamily="50" charset="-128"/>
                <a:cs typeface="Arial"/>
              </a:rPr>
              <a:t>Deep Learning</a:t>
            </a:r>
            <a:r>
              <a:rPr kumimoji="1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 Fallback"/>
                <a:ea typeface="ＭＳ Ｐゴシック" panose="020B0600070205080204" pitchFamily="50" charset="-128"/>
                <a:cs typeface="Arial"/>
              </a:rPr>
              <a:t>② </a:t>
            </a: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 Fallback"/>
                <a:ea typeface="ＭＳ Ｐゴシック" panose="020B0600070205080204" pitchFamily="50" charset="-128"/>
                <a:cs typeface="Arial"/>
              </a:rPr>
              <a:t>- </a:t>
            </a:r>
            <a:r>
              <a:rPr kumimoji="1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 Fallback"/>
                <a:ea typeface="ＭＳ Ｐゴシック" panose="020B0600070205080204" pitchFamily="50" charset="-128"/>
                <a:cs typeface="Arial"/>
              </a:rPr>
              <a:t>自然言語処理編</a:t>
            </a:r>
          </a:p>
          <a:p>
            <a:pPr marL="743049" marR="0" lvl="1" indent="-2857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 Fallback"/>
                <a:ea typeface="ＭＳ Ｐゴシック" panose="020B0600070205080204" pitchFamily="50" charset="-128"/>
                <a:cs typeface="+mn-cs"/>
              </a:rPr>
              <a:t>斎藤 康毅</a:t>
            </a: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 Fallback"/>
                <a:ea typeface="ＭＳ Ｐゴシック" panose="020B0600070205080204" pitchFamily="50" charset="-128"/>
                <a:cs typeface="+mn-cs"/>
              </a:rPr>
              <a:t>, 2018/07/21, </a:t>
            </a:r>
            <a:r>
              <a:rPr kumimoji="1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 Fallback"/>
                <a:ea typeface="ＭＳ Ｐゴシック" panose="020B0600070205080204" pitchFamily="50" charset="-128"/>
                <a:cs typeface="+mn-cs"/>
              </a:rPr>
              <a:t>オライリー社</a:t>
            </a:r>
          </a:p>
          <a:p>
            <a:pPr marL="457261" marR="0" lvl="0" indent="-457261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25000"/>
              <a:buFontTx/>
              <a:buBlip>
                <a:blip r:embed="rId3"/>
              </a:buBlip>
              <a:tabLst/>
              <a:defRPr/>
            </a:pP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Droid Sans Fallback"/>
              <a:ea typeface="ＭＳ Ｐゴシック" panose="020B0600070205080204" pitchFamily="50" charset="-128"/>
              <a:cs typeface="Arial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A0910C4-D819-45AF-B7EA-8232782CC7B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34</a:t>
            </a:fld>
            <a:r>
              <a:rPr lang="en-US" altLang="ja-JP" spc="-5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42217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EFB38B4-B089-4C7C-ACA1-4CA92A8130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947" y="1062761"/>
            <a:ext cx="9346934" cy="554126"/>
          </a:xfrm>
        </p:spPr>
        <p:txBody>
          <a:bodyPr/>
          <a:lstStyle/>
          <a:p>
            <a:r>
              <a:rPr kumimoji="1" lang="ja-JP" altLang="en-US" dirty="0"/>
              <a:t>翻訳タスクにおける</a:t>
            </a:r>
            <a:r>
              <a:rPr kumimoji="1" lang="en-US" altLang="ja-JP" dirty="0"/>
              <a:t>Transformer</a:t>
            </a:r>
            <a:r>
              <a:rPr kumimoji="1" lang="ja-JP" altLang="en-US" dirty="0"/>
              <a:t>の</a:t>
            </a:r>
            <a:r>
              <a:rPr kumimoji="1" lang="en-US" altLang="ja-JP" dirty="0"/>
              <a:t>Encoder-Decoder</a:t>
            </a:r>
            <a:r>
              <a:rPr kumimoji="1" lang="ja-JP" altLang="en-US" dirty="0"/>
              <a:t>アニメーション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8DF2A24-988D-4C29-A1F8-5F8C6C265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付録①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FDA8DEC-DDF8-4DB5-9386-5DAF4D0515DD}"/>
              </a:ext>
            </a:extLst>
          </p:cNvPr>
          <p:cNvSpPr/>
          <p:nvPr/>
        </p:nvSpPr>
        <p:spPr>
          <a:xfrm>
            <a:off x="2984500" y="5751840"/>
            <a:ext cx="67881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chemeClr val="tx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https://mchromiak.github.io/articles/2017/Sep/12/Transformer-Attention-is-all-you-need/#.XR_-buj7SM8</a:t>
            </a:r>
            <a:endParaRPr lang="ja-JP" altLang="en-US" sz="11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ezgif-2-264debd5af96">
            <a:hlinkClick r:id="" action="ppaction://media"/>
            <a:extLst>
              <a:ext uri="{FF2B5EF4-FFF2-40B4-BE49-F238E27FC236}">
                <a16:creationId xmlns:a16="http://schemas.microsoft.com/office/drawing/2014/main" id="{29D891A9-8778-4E6F-BD82-7E867AA43B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9593" y="1636572"/>
            <a:ext cx="4434214" cy="3921508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26E1D5-8A95-4888-A0FF-61E34A39B3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35</a:t>
            </a:fld>
            <a:r>
              <a:rPr lang="en-US" altLang="ja-JP" spc="-5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74268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プレースホルダー 1">
                <a:extLst>
                  <a:ext uri="{FF2B5EF4-FFF2-40B4-BE49-F238E27FC236}">
                    <a16:creationId xmlns:a16="http://schemas.microsoft.com/office/drawing/2014/main" id="{299CF5CF-10F3-415F-B785-92BBD9FC94F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67363" y="1025525"/>
                <a:ext cx="7250429" cy="2535309"/>
              </a:xfrm>
            </p:spPr>
            <p:txBody>
              <a:bodyPr/>
              <a:lstStyle/>
              <a:p>
                <a:r>
                  <a:rPr kumimoji="1" lang="en-US" altLang="ja-JP" dirty="0"/>
                  <a:t>Positional Encoding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 dirty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b="0" i="0" dirty="0" smtClean="0">
                              <a:latin typeface="Cambria Math" panose="02040503050406030204" pitchFamily="18" charset="0"/>
                            </a:rPr>
                            <m:t>left</m:t>
                          </m:r>
                        </m:sub>
                      </m:sSub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𝑝𝑜𝑠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10000</m:t>
                              </m:r>
                            </m:den>
                          </m:f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𝑑𝑒𝑝𝑡h</m:t>
                              </m:r>
                            </m:den>
                          </m:f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 dirty="0">
                              <a:latin typeface="Cambria Math" panose="02040503050406030204" pitchFamily="18" charset="0"/>
                            </a:rPr>
                            <m:t>𝑃𝐸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b="0" i="0" dirty="0" smtClean="0">
                              <a:latin typeface="Cambria Math" panose="02040503050406030204" pitchFamily="18" charset="0"/>
                            </a:rPr>
                            <m:t>right</m:t>
                          </m:r>
                        </m:sub>
                      </m:sSub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𝑝𝑜𝑠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10000</m:t>
                              </m:r>
                            </m:den>
                          </m:f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𝑑𝑒𝑝𝑡h</m:t>
                              </m:r>
                            </m:den>
                          </m:f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  <a:p>
                <a:pPr marL="0" indent="0">
                  <a:buNone/>
                </a:pPr>
                <a:endParaRPr kumimoji="1" lang="ja-JP" altLang="en-US" dirty="0"/>
              </a:p>
            </p:txBody>
          </p:sp>
        </mc:Choice>
        <mc:Fallback xmlns="">
          <p:sp>
            <p:nvSpPr>
              <p:cNvPr id="2" name="テキスト プレースホルダー 1">
                <a:extLst>
                  <a:ext uri="{FF2B5EF4-FFF2-40B4-BE49-F238E27FC236}">
                    <a16:creationId xmlns:a16="http://schemas.microsoft.com/office/drawing/2014/main" id="{299CF5CF-10F3-415F-B785-92BBD9FC94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67363" y="1025525"/>
                <a:ext cx="7250429" cy="2535309"/>
              </a:xfrm>
              <a:blipFill>
                <a:blip r:embed="rId2"/>
                <a:stretch>
                  <a:fillRect l="-2353" t="-33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タイトル 2">
            <a:extLst>
              <a:ext uri="{FF2B5EF4-FFF2-40B4-BE49-F238E27FC236}">
                <a16:creationId xmlns:a16="http://schemas.microsoft.com/office/drawing/2014/main" id="{D5C30184-CB4F-414E-8233-44BD40138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付録②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82BAF7F-8BAA-454B-A605-09EB51643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541" y="3685671"/>
            <a:ext cx="7946317" cy="2207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A569D1A8-94A5-4FEE-AFF8-620AADC67C28}"/>
                  </a:ext>
                </a:extLst>
              </p:cNvPr>
              <p:cNvSpPr/>
              <p:nvPr/>
            </p:nvSpPr>
            <p:spPr>
              <a:xfrm>
                <a:off x="6820658" y="3159125"/>
                <a:ext cx="3872741" cy="64633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1200" i="1" smtClean="0">
                        <a:latin typeface="Cambria Math" panose="02040503050406030204" pitchFamily="18" charset="0"/>
                      </a:rPr>
                      <m:t>𝑝𝑜𝑠</m:t>
                    </m:r>
                  </m:oMath>
                </a14:m>
                <a:r>
                  <a:rPr lang="en-US" altLang="ja-JP" sz="1200" dirty="0"/>
                  <a:t>:</a:t>
                </a:r>
                <a:r>
                  <a:rPr lang="ja-JP" altLang="en-US" sz="1200" dirty="0"/>
                  <a:t>何番目の単語か</a:t>
                </a:r>
                <a:r>
                  <a:rPr lang="en-US" altLang="ja-JP" sz="12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1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1200" dirty="0"/>
                  <a:t>:</a:t>
                </a:r>
                <a:r>
                  <a:rPr lang="ja-JP" altLang="en-US" sz="1200" dirty="0"/>
                  <a:t>単語埋め込み表現中の位置</a:t>
                </a:r>
                <a:br>
                  <a:rPr lang="en-US" altLang="ja-JP" sz="1200" dirty="0"/>
                </a:br>
                <a:r>
                  <a:rPr lang="ja-JP" altLang="en-US" sz="1200" dirty="0"/>
                  <a:t>（先頭から数えて），</a:t>
                </a:r>
                <a14:m>
                  <m:oMath xmlns:m="http://schemas.openxmlformats.org/officeDocument/2006/math">
                    <m:r>
                      <a:rPr lang="en-US" altLang="ja-JP" sz="1200" i="1">
                        <a:latin typeface="Cambria Math" panose="02040503050406030204" pitchFamily="18" charset="0"/>
                      </a:rPr>
                      <m:t>𝑑𝑒𝑝𝑡h</m:t>
                    </m:r>
                  </m:oMath>
                </a14:m>
                <a:r>
                  <a:rPr lang="ja-JP" altLang="en-US" sz="1200" dirty="0"/>
                  <a:t>：単語埋め込み表現の長さ</a:t>
                </a:r>
                <a:br>
                  <a:rPr lang="en-US" altLang="ja-JP" sz="1200" dirty="0"/>
                </a:br>
                <a:r>
                  <a:rPr lang="ja-JP" altLang="en-US" sz="1200" dirty="0"/>
                  <a:t>ちなみに</a:t>
                </a:r>
                <a:r>
                  <a:rPr lang="en-US" altLang="ja-JP" sz="1200" dirty="0"/>
                  <a:t>left</a:t>
                </a:r>
                <a:r>
                  <a:rPr lang="ja-JP" altLang="en-US" sz="1200" dirty="0"/>
                  <a:t>は</a:t>
                </a:r>
                <a14:m>
                  <m:oMath xmlns:m="http://schemas.openxmlformats.org/officeDocument/2006/math">
                    <m:r>
                      <a:rPr lang="en-US" altLang="ja-JP" sz="1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𝑑𝑒𝑝𝑡h</m:t>
                    </m:r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ja-JP" altLang="en-US" sz="1200" dirty="0"/>
                  <a:t>，</a:t>
                </a:r>
                <a:r>
                  <a:rPr lang="en-US" altLang="ja-JP" sz="1200" dirty="0"/>
                  <a:t>right</a:t>
                </a:r>
                <a:r>
                  <a:rPr lang="ja-JP" altLang="en-US" sz="1200" dirty="0"/>
                  <a:t>は</a:t>
                </a:r>
                <a14:m>
                  <m:oMath xmlns:m="http://schemas.openxmlformats.org/officeDocument/2006/math">
                    <m:r>
                      <a:rPr lang="en-US" altLang="ja-JP" sz="1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ja-JP" sz="1200" i="1">
                        <a:latin typeface="Cambria Math" panose="02040503050406030204" pitchFamily="18" charset="0"/>
                      </a:rPr>
                      <m:t>𝑑𝑒𝑝</m:t>
                    </m:r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ja-JP" sz="12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ja-JP" sz="1200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ja-JP" altLang="en-US" sz="1200" dirty="0"/>
                  <a:t>を示す</a:t>
                </a:r>
                <a:endParaRPr lang="en-US" altLang="ja-JP" sz="1200" dirty="0"/>
              </a:p>
            </p:txBody>
          </p:sp>
        </mc:Choice>
        <mc:Fallback xmlns=""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A569D1A8-94A5-4FEE-AFF8-620AADC67C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658" y="3159125"/>
                <a:ext cx="3872741" cy="646331"/>
              </a:xfrm>
              <a:prstGeom prst="rect">
                <a:avLst/>
              </a:prstGeom>
              <a:blipFill>
                <a:blip r:embed="rId4"/>
                <a:stretch>
                  <a:fillRect b="-64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CD64133-5DC5-4374-8A30-18E0C190D009}"/>
              </a:ext>
            </a:extLst>
          </p:cNvPr>
          <p:cNvSpPr/>
          <p:nvPr/>
        </p:nvSpPr>
        <p:spPr>
          <a:xfrm>
            <a:off x="6032500" y="5762176"/>
            <a:ext cx="35942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ja-JP" sz="1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https://jalammar.github.io/illustrated-transformer/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81045F7-9A59-41E1-9D5A-91C31C5AE1D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36</a:t>
            </a:fld>
            <a:r>
              <a:rPr lang="en-US" altLang="ja-JP" spc="-5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780837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99CF5CF-10F3-415F-B785-92BBD9FC94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363" y="1025525"/>
            <a:ext cx="8108337" cy="369332"/>
          </a:xfrm>
        </p:spPr>
        <p:txBody>
          <a:bodyPr/>
          <a:lstStyle/>
          <a:p>
            <a:r>
              <a:rPr kumimoji="1" lang="en-US" altLang="ja-JP" dirty="0"/>
              <a:t>Positional Encoding</a:t>
            </a:r>
            <a:r>
              <a:rPr kumimoji="1" lang="ja-JP" altLang="en-US" dirty="0"/>
              <a:t>（</a:t>
            </a:r>
            <a:r>
              <a:rPr kumimoji="1" lang="en-US" altLang="ja-JP" dirty="0" err="1"/>
              <a:t>pos_max</a:t>
            </a:r>
            <a:r>
              <a:rPr kumimoji="1" lang="en-US" altLang="ja-JP" dirty="0"/>
              <a:t>=50,depth=516</a:t>
            </a:r>
            <a:r>
              <a:rPr kumimoji="1" lang="ja-JP" altLang="en-US" dirty="0"/>
              <a:t>の例）</a:t>
            </a:r>
            <a:endParaRPr kumimoji="1"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5C30184-CB4F-414E-8233-44BD40138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付録②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8AF206E-2768-4F1C-9390-551E355E4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4" b="4010"/>
          <a:stretch/>
        </p:blipFill>
        <p:spPr>
          <a:xfrm>
            <a:off x="774701" y="1419623"/>
            <a:ext cx="8763000" cy="4593828"/>
          </a:xfrm>
          <a:prstGeom prst="rect">
            <a:avLst/>
          </a:prstGeom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26D68CC-DF06-4FED-89BC-23C665B8305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37</a:t>
            </a:fld>
            <a:r>
              <a:rPr lang="en-US" altLang="ja-JP" spc="-5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08765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C8BD671-6DA8-479A-86CA-1C39BD323B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948" y="1062761"/>
            <a:ext cx="8202152" cy="369332"/>
          </a:xfrm>
        </p:spPr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つの</a:t>
            </a:r>
            <a:r>
              <a:rPr kumimoji="1" lang="en-US" altLang="ja-JP" dirty="0"/>
              <a:t>LSTM</a:t>
            </a:r>
            <a:r>
              <a:rPr kumimoji="1" lang="ja-JP" altLang="en-US" dirty="0"/>
              <a:t>からなる翻訳モデル</a:t>
            </a:r>
            <a:r>
              <a:rPr kumimoji="1" lang="en-US" altLang="ja-JP" dirty="0"/>
              <a:t>  </a:t>
            </a:r>
            <a:r>
              <a:rPr kumimoji="1" lang="ja-JP" altLang="en-US" sz="1800" dirty="0"/>
              <a:t>・・・</a:t>
            </a:r>
            <a:r>
              <a:rPr kumimoji="1" lang="en-US" altLang="ja-JP" sz="1800" dirty="0"/>
              <a:t>LSTM</a:t>
            </a:r>
            <a:r>
              <a:rPr kumimoji="1" lang="ja-JP" altLang="en-US" sz="1800" dirty="0"/>
              <a:t>は</a:t>
            </a:r>
            <a:r>
              <a:rPr kumimoji="1" lang="en-US" altLang="ja-JP" sz="1800" dirty="0"/>
              <a:t>RNN</a:t>
            </a:r>
            <a:r>
              <a:rPr kumimoji="1" lang="ja-JP" altLang="en-US" sz="1800" dirty="0"/>
              <a:t>の一種</a:t>
            </a:r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4C4F1D8-291F-4B71-9744-99EFED5A4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Seq2Seq</a:t>
            </a:r>
            <a:endParaRPr kumimoji="1" lang="ja-JP" altLang="en-US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A003D65-3BDA-4C72-BFA2-4C5AA0312B9E}"/>
              </a:ext>
            </a:extLst>
          </p:cNvPr>
          <p:cNvSpPr/>
          <p:nvPr/>
        </p:nvSpPr>
        <p:spPr>
          <a:xfrm>
            <a:off x="2894578" y="2854326"/>
            <a:ext cx="1676400" cy="1676400"/>
          </a:xfrm>
          <a:prstGeom prst="roundRect">
            <a:avLst/>
          </a:prstGeom>
          <a:solidFill>
            <a:srgbClr val="FFDCA4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LSTM</a:t>
            </a:r>
          </a:p>
          <a:p>
            <a:pPr algn="ctr"/>
            <a:r>
              <a:rPr lang="en-US" altLang="ja-JP" dirty="0"/>
              <a:t>Encoder</a:t>
            </a:r>
            <a:endParaRPr lang="ja-JP" altLang="en-US" dirty="0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9D009B52-0C36-48FE-BB33-0D926A06E1B5}"/>
              </a:ext>
            </a:extLst>
          </p:cNvPr>
          <p:cNvSpPr/>
          <p:nvPr/>
        </p:nvSpPr>
        <p:spPr>
          <a:xfrm>
            <a:off x="6171177" y="2854326"/>
            <a:ext cx="1676400" cy="1676400"/>
          </a:xfrm>
          <a:prstGeom prst="roundRect">
            <a:avLst/>
          </a:prstGeom>
          <a:solidFill>
            <a:srgbClr val="DAE3F4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LSTM</a:t>
            </a:r>
          </a:p>
          <a:p>
            <a:pPr algn="ctr"/>
            <a:r>
              <a:rPr lang="en-US" altLang="ja-JP" dirty="0"/>
              <a:t>Decoder</a:t>
            </a:r>
            <a:endParaRPr lang="ja-JP" altLang="en-US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8BE78A41-3ED3-42E0-95A7-4A39776BE771}"/>
              </a:ext>
            </a:extLst>
          </p:cNvPr>
          <p:cNvSpPr/>
          <p:nvPr/>
        </p:nvSpPr>
        <p:spPr>
          <a:xfrm>
            <a:off x="2336800" y="2473325"/>
            <a:ext cx="6019800" cy="2438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2BA4F896-13F7-431A-BF60-142386134E23}"/>
              </a:ext>
            </a:extLst>
          </p:cNvPr>
          <p:cNvCxnSpPr>
            <a:cxnSpLocks/>
          </p:cNvCxnSpPr>
          <p:nvPr/>
        </p:nvCxnSpPr>
        <p:spPr>
          <a:xfrm flipV="1">
            <a:off x="3732777" y="4606924"/>
            <a:ext cx="0" cy="609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E42E611B-1190-4CC5-A8AD-3435ED4F5F62}"/>
              </a:ext>
            </a:extLst>
          </p:cNvPr>
          <p:cNvCxnSpPr>
            <a:cxnSpLocks/>
          </p:cNvCxnSpPr>
          <p:nvPr/>
        </p:nvCxnSpPr>
        <p:spPr>
          <a:xfrm flipV="1">
            <a:off x="7009376" y="2168524"/>
            <a:ext cx="0" cy="609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FD08600F-F772-464F-B800-EE53935FB805}"/>
              </a:ext>
            </a:extLst>
          </p:cNvPr>
          <p:cNvSpPr/>
          <p:nvPr/>
        </p:nvSpPr>
        <p:spPr>
          <a:xfrm>
            <a:off x="2856482" y="5331689"/>
            <a:ext cx="1752599" cy="457200"/>
          </a:xfrm>
          <a:prstGeom prst="roundRect">
            <a:avLst/>
          </a:prstGeom>
          <a:noFill/>
          <a:ln>
            <a:solidFill>
              <a:srgbClr val="FFD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I am a student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574C348-B43B-4FD1-A843-925112C2E698}"/>
              </a:ext>
            </a:extLst>
          </p:cNvPr>
          <p:cNvSpPr txBox="1"/>
          <p:nvPr/>
        </p:nvSpPr>
        <p:spPr>
          <a:xfrm>
            <a:off x="2018277" y="5375625"/>
            <a:ext cx="83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FFCC00"/>
                </a:solidFill>
              </a:rPr>
              <a:t>Input</a:t>
            </a:r>
            <a:endParaRPr lang="ja-JP" altLang="en-US" dirty="0">
              <a:solidFill>
                <a:srgbClr val="FFCC00"/>
              </a:solidFill>
            </a:endParaRP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4A751AE3-5A04-464C-AEC9-3E8069FFEA2A}"/>
              </a:ext>
            </a:extLst>
          </p:cNvPr>
          <p:cNvSpPr/>
          <p:nvPr/>
        </p:nvSpPr>
        <p:spPr>
          <a:xfrm>
            <a:off x="6133083" y="1677331"/>
            <a:ext cx="1752599" cy="457200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私は学生です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E3D3F33-9889-4D1A-9515-634EBCCEAD26}"/>
              </a:ext>
            </a:extLst>
          </p:cNvPr>
          <p:cNvSpPr txBox="1"/>
          <p:nvPr/>
        </p:nvSpPr>
        <p:spPr>
          <a:xfrm>
            <a:off x="5180581" y="1721267"/>
            <a:ext cx="95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Output</a:t>
            </a:r>
            <a:endParaRPr lang="ja-JP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4273E30B-7931-41BA-90A6-E4866EFE2703}"/>
              </a:ext>
            </a:extLst>
          </p:cNvPr>
          <p:cNvSpPr/>
          <p:nvPr/>
        </p:nvSpPr>
        <p:spPr>
          <a:xfrm>
            <a:off x="5007335" y="3540125"/>
            <a:ext cx="678738" cy="3429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259B31-D96A-4CC4-9155-392506F65E6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4</a:t>
            </a:fld>
            <a:r>
              <a:rPr lang="en-US" altLang="ja-JP" spc="-5" dirty="0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265914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82D84FB8-62EC-4CD6-AAAF-ABAFCF1A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RNN</a:t>
            </a:r>
            <a:r>
              <a:rPr kumimoji="1" lang="ja-JP" altLang="en-US" dirty="0"/>
              <a:t>（</a:t>
            </a:r>
            <a:r>
              <a:rPr kumimoji="1" lang="en-US" altLang="ja-JP" dirty="0"/>
              <a:t>LSTM</a:t>
            </a:r>
            <a:r>
              <a:rPr kumimoji="1" lang="ja-JP" altLang="en-US" dirty="0"/>
              <a:t>）について</a:t>
            </a:r>
          </a:p>
        </p:txBody>
      </p:sp>
      <p:sp>
        <p:nvSpPr>
          <p:cNvPr id="6" name="テキスト プレースホルダー 1">
            <a:extLst>
              <a:ext uri="{FF2B5EF4-FFF2-40B4-BE49-F238E27FC236}">
                <a16:creationId xmlns:a16="http://schemas.microsoft.com/office/drawing/2014/main" id="{15E09560-3C45-4634-9A29-96DB876B11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948" y="1062761"/>
            <a:ext cx="8659351" cy="2523768"/>
          </a:xfrm>
        </p:spPr>
        <p:txBody>
          <a:bodyPr/>
          <a:lstStyle/>
          <a:p>
            <a:r>
              <a:rPr kumimoji="1" lang="en-US" altLang="ja-JP" dirty="0"/>
              <a:t>RNN</a:t>
            </a:r>
            <a:r>
              <a:rPr kumimoji="1" lang="ja-JP" altLang="en-US" dirty="0"/>
              <a:t>はループ構造を持ち，１つ前の出力を入力として使える．</a:t>
            </a:r>
            <a:endParaRPr kumimoji="1" lang="en-US" altLang="ja-JP" dirty="0"/>
          </a:p>
          <a:p>
            <a:pPr lvl="1"/>
            <a:endParaRPr kumimoji="1" lang="ja-JP" altLang="en-US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ja-JP" altLang="en-US" dirty="0"/>
              <a:t>深層学習で時系列データを扱うときによく使う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9068CA7-73D2-4DC7-BD57-E615E09CB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077" y="3560494"/>
            <a:ext cx="3785623" cy="212941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1B63C98-6E08-4A87-B691-A3F7EB584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303" y="1505178"/>
            <a:ext cx="1531392" cy="1531392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A937C21-92F2-4E57-9FE7-3788822F85B4}"/>
              </a:ext>
            </a:extLst>
          </p:cNvPr>
          <p:cNvSpPr/>
          <p:nvPr/>
        </p:nvSpPr>
        <p:spPr>
          <a:xfrm>
            <a:off x="4127500" y="5761365"/>
            <a:ext cx="60261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https://towardsdatascience.com/illustrated-guide-to-recurrent-neural-networks-79e5eb8049c9</a:t>
            </a:r>
            <a:endParaRPr lang="ja-JP" altLang="en-US" sz="11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B6E670D-5266-41A1-B630-1986D9609494}"/>
              </a:ext>
            </a:extLst>
          </p:cNvPr>
          <p:cNvSpPr txBox="1"/>
          <p:nvPr/>
        </p:nvSpPr>
        <p:spPr>
          <a:xfrm>
            <a:off x="4184933" y="2637393"/>
            <a:ext cx="69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RNN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B04D613-6620-43D3-B04C-3E5FAA90BCF0}"/>
              </a:ext>
            </a:extLst>
          </p:cNvPr>
          <p:cNvSpPr txBox="1"/>
          <p:nvPr/>
        </p:nvSpPr>
        <p:spPr>
          <a:xfrm>
            <a:off x="7045731" y="5064126"/>
            <a:ext cx="226336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RNN</a:t>
            </a:r>
            <a:r>
              <a:rPr kumimoji="1" lang="ja-JP" altLang="en-US" dirty="0"/>
              <a:t>の時系列展開</a:t>
            </a: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EB609AE-4EA9-44B0-88E2-880CD52DE9A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5</a:t>
            </a:fld>
            <a:r>
              <a:rPr lang="en-US" altLang="ja-JP" spc="-5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796813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04C4F1D8-291F-4B71-9744-99EFED5A4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時系列でみる</a:t>
            </a:r>
            <a:r>
              <a:rPr kumimoji="1" lang="en-US" altLang="ja-JP" dirty="0"/>
              <a:t>Seq2Seq</a:t>
            </a:r>
            <a:r>
              <a:rPr kumimoji="1" lang="ja-JP" altLang="en-US" dirty="0"/>
              <a:t>の動作内容</a:t>
            </a:r>
          </a:p>
        </p:txBody>
      </p:sp>
      <p:cxnSp>
        <p:nvCxnSpPr>
          <p:cNvPr id="184" name="直線矢印コネクタ 183">
            <a:extLst>
              <a:ext uri="{FF2B5EF4-FFF2-40B4-BE49-F238E27FC236}">
                <a16:creationId xmlns:a16="http://schemas.microsoft.com/office/drawing/2014/main" id="{60143176-EEFF-4A16-965A-AAD63AA120F2}"/>
              </a:ext>
            </a:extLst>
          </p:cNvPr>
          <p:cNvCxnSpPr/>
          <p:nvPr/>
        </p:nvCxnSpPr>
        <p:spPr>
          <a:xfrm>
            <a:off x="326249" y="1863725"/>
            <a:ext cx="99734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テキスト ボックス 185">
            <a:extLst>
              <a:ext uri="{FF2B5EF4-FFF2-40B4-BE49-F238E27FC236}">
                <a16:creationId xmlns:a16="http://schemas.microsoft.com/office/drawing/2014/main" id="{FFE19D77-1150-4CF3-8C66-01067FE949D9}"/>
              </a:ext>
            </a:extLst>
          </p:cNvPr>
          <p:cNvSpPr txBox="1"/>
          <p:nvPr/>
        </p:nvSpPr>
        <p:spPr>
          <a:xfrm>
            <a:off x="2393280" y="1477546"/>
            <a:ext cx="20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87" name="テキスト ボックス 186">
            <a:extLst>
              <a:ext uri="{FF2B5EF4-FFF2-40B4-BE49-F238E27FC236}">
                <a16:creationId xmlns:a16="http://schemas.microsoft.com/office/drawing/2014/main" id="{6766F9C9-F46A-410C-B0D8-0B582B1DA475}"/>
              </a:ext>
            </a:extLst>
          </p:cNvPr>
          <p:cNvSpPr txBox="1"/>
          <p:nvPr/>
        </p:nvSpPr>
        <p:spPr>
          <a:xfrm>
            <a:off x="1454222" y="1477546"/>
            <a:ext cx="20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88" name="テキスト ボックス 187">
            <a:extLst>
              <a:ext uri="{FF2B5EF4-FFF2-40B4-BE49-F238E27FC236}">
                <a16:creationId xmlns:a16="http://schemas.microsoft.com/office/drawing/2014/main" id="{AD686948-EDFF-403A-A10F-0A22F65A850C}"/>
              </a:ext>
            </a:extLst>
          </p:cNvPr>
          <p:cNvSpPr txBox="1"/>
          <p:nvPr/>
        </p:nvSpPr>
        <p:spPr>
          <a:xfrm>
            <a:off x="4310405" y="1469724"/>
            <a:ext cx="20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4</a:t>
            </a:r>
            <a:endParaRPr lang="ja-JP" altLang="en-US" dirty="0"/>
          </a:p>
        </p:txBody>
      </p:sp>
      <p:sp>
        <p:nvSpPr>
          <p:cNvPr id="189" name="テキスト ボックス 188">
            <a:extLst>
              <a:ext uri="{FF2B5EF4-FFF2-40B4-BE49-F238E27FC236}">
                <a16:creationId xmlns:a16="http://schemas.microsoft.com/office/drawing/2014/main" id="{F1E31395-B500-452A-9247-64DA30723014}"/>
              </a:ext>
            </a:extLst>
          </p:cNvPr>
          <p:cNvSpPr txBox="1"/>
          <p:nvPr/>
        </p:nvSpPr>
        <p:spPr>
          <a:xfrm>
            <a:off x="3345822" y="1485541"/>
            <a:ext cx="20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95" name="テキスト ボックス 194">
            <a:extLst>
              <a:ext uri="{FF2B5EF4-FFF2-40B4-BE49-F238E27FC236}">
                <a16:creationId xmlns:a16="http://schemas.microsoft.com/office/drawing/2014/main" id="{0539C89F-7279-42CF-BAA0-DEA2E0F0CBFC}"/>
              </a:ext>
            </a:extLst>
          </p:cNvPr>
          <p:cNvSpPr txBox="1"/>
          <p:nvPr/>
        </p:nvSpPr>
        <p:spPr>
          <a:xfrm>
            <a:off x="5864495" y="1483130"/>
            <a:ext cx="20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5</a:t>
            </a:r>
            <a:endParaRPr lang="ja-JP" altLang="en-US" dirty="0"/>
          </a:p>
        </p:txBody>
      </p:sp>
      <p:sp>
        <p:nvSpPr>
          <p:cNvPr id="196" name="テキスト ボックス 195">
            <a:extLst>
              <a:ext uri="{FF2B5EF4-FFF2-40B4-BE49-F238E27FC236}">
                <a16:creationId xmlns:a16="http://schemas.microsoft.com/office/drawing/2014/main" id="{7860A8CC-3A68-4E69-89FC-879254982942}"/>
              </a:ext>
            </a:extLst>
          </p:cNvPr>
          <p:cNvSpPr txBox="1"/>
          <p:nvPr/>
        </p:nvSpPr>
        <p:spPr>
          <a:xfrm>
            <a:off x="7802995" y="1472848"/>
            <a:ext cx="20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7</a:t>
            </a:r>
            <a:endParaRPr lang="ja-JP" altLang="en-US" dirty="0"/>
          </a:p>
        </p:txBody>
      </p:sp>
      <p:sp>
        <p:nvSpPr>
          <p:cNvPr id="197" name="テキスト ボックス 196">
            <a:extLst>
              <a:ext uri="{FF2B5EF4-FFF2-40B4-BE49-F238E27FC236}">
                <a16:creationId xmlns:a16="http://schemas.microsoft.com/office/drawing/2014/main" id="{7BE5C36F-CECE-4C7B-839F-8C1EFE0D42DE}"/>
              </a:ext>
            </a:extLst>
          </p:cNvPr>
          <p:cNvSpPr txBox="1"/>
          <p:nvPr/>
        </p:nvSpPr>
        <p:spPr>
          <a:xfrm>
            <a:off x="6829078" y="1462245"/>
            <a:ext cx="20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6</a:t>
            </a:r>
            <a:endParaRPr lang="ja-JP" altLang="en-US" dirty="0"/>
          </a:p>
        </p:txBody>
      </p:sp>
      <p:sp>
        <p:nvSpPr>
          <p:cNvPr id="198" name="テキスト ボックス 197">
            <a:extLst>
              <a:ext uri="{FF2B5EF4-FFF2-40B4-BE49-F238E27FC236}">
                <a16:creationId xmlns:a16="http://schemas.microsoft.com/office/drawing/2014/main" id="{818164F2-AED9-4941-978A-D4A4687AE917}"/>
              </a:ext>
            </a:extLst>
          </p:cNvPr>
          <p:cNvSpPr txBox="1"/>
          <p:nvPr/>
        </p:nvSpPr>
        <p:spPr>
          <a:xfrm>
            <a:off x="9733646" y="1461681"/>
            <a:ext cx="49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9</a:t>
            </a:r>
            <a:endParaRPr lang="ja-JP" altLang="en-US" dirty="0"/>
          </a:p>
        </p:txBody>
      </p:sp>
      <p:sp>
        <p:nvSpPr>
          <p:cNvPr id="199" name="テキスト ボックス 198">
            <a:extLst>
              <a:ext uri="{FF2B5EF4-FFF2-40B4-BE49-F238E27FC236}">
                <a16:creationId xmlns:a16="http://schemas.microsoft.com/office/drawing/2014/main" id="{DCAB1CC3-5413-4962-AB0A-BD52FB4EF525}"/>
              </a:ext>
            </a:extLst>
          </p:cNvPr>
          <p:cNvSpPr txBox="1"/>
          <p:nvPr/>
        </p:nvSpPr>
        <p:spPr>
          <a:xfrm>
            <a:off x="8746483" y="1471320"/>
            <a:ext cx="20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8</a:t>
            </a:r>
            <a:endParaRPr lang="ja-JP" altLang="en-US" dirty="0"/>
          </a:p>
        </p:txBody>
      </p:sp>
      <p:sp>
        <p:nvSpPr>
          <p:cNvPr id="202" name="テキスト ボックス 201">
            <a:extLst>
              <a:ext uri="{FF2B5EF4-FFF2-40B4-BE49-F238E27FC236}">
                <a16:creationId xmlns:a16="http://schemas.microsoft.com/office/drawing/2014/main" id="{8975FD85-E08F-4749-A49B-57A643329AD3}"/>
              </a:ext>
            </a:extLst>
          </p:cNvPr>
          <p:cNvSpPr txBox="1"/>
          <p:nvPr/>
        </p:nvSpPr>
        <p:spPr>
          <a:xfrm>
            <a:off x="326249" y="1030897"/>
            <a:ext cx="69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時刻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E9156083-D381-4850-A6FD-A97F40B9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541" y="2211592"/>
            <a:ext cx="9028959" cy="3657917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3CD54F5-F706-43A7-B58E-F7ECF95A61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6</a:t>
            </a:fld>
            <a:r>
              <a:rPr lang="en-US" altLang="ja-JP" spc="-5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47250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プレースホルダー 1">
                <a:extLst>
                  <a:ext uri="{FF2B5EF4-FFF2-40B4-BE49-F238E27FC236}">
                    <a16:creationId xmlns:a16="http://schemas.microsoft.com/office/drawing/2014/main" id="{CC8BD671-6DA8-479A-86CA-1C39BD323B9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725948" y="1062761"/>
                <a:ext cx="8202152" cy="1389804"/>
              </a:xfrm>
            </p:spPr>
            <p:txBody>
              <a:bodyPr/>
              <a:lstStyle/>
              <a:p>
                <a:r>
                  <a:rPr kumimoji="1" lang="ja-JP" altLang="en-US" dirty="0"/>
                  <a:t>入力の長さにかかわらず，</a:t>
                </a:r>
                <a:r>
                  <a:rPr kumimoji="1" lang="en-US" altLang="ja-JP" dirty="0"/>
                  <a:t>Encoder</a:t>
                </a:r>
                <a:r>
                  <a:rPr kumimoji="1" lang="ja-JP" altLang="en-US" dirty="0"/>
                  <a:t>の出力を</a:t>
                </a:r>
                <a:br>
                  <a:rPr kumimoji="1" lang="en-US" altLang="ja-JP" dirty="0"/>
                </a:br>
                <a:r>
                  <a:rPr kumimoji="1" lang="ja-JP" altLang="en-US" dirty="0"/>
                  <a:t>固定長のベクトル表現</a:t>
                </a:r>
                <a:r>
                  <a:rPr kumimoji="1" lang="en-US" altLang="ja-JP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ja-JP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ja-JP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dirty="0"/>
                  <a:t>に落とし込んでしまう</a:t>
                </a:r>
                <a:endParaRPr kumimoji="1" lang="en-US" altLang="ja-JP" dirty="0"/>
              </a:p>
              <a:p>
                <a:pPr lvl="1"/>
                <a:r>
                  <a:rPr kumimoji="1" lang="ja-JP" altLang="en-US" dirty="0">
                    <a:solidFill>
                      <a:schemeClr val="bg2">
                        <a:lumMod val="50000"/>
                      </a:schemeClr>
                    </a:solidFill>
                  </a:rPr>
                  <a:t>長さが</a:t>
                </a:r>
                <a:r>
                  <a:rPr kumimoji="1" lang="en-US" altLang="ja-JP" dirty="0">
                    <a:solidFill>
                      <a:schemeClr val="bg2">
                        <a:lumMod val="50000"/>
                      </a:schemeClr>
                    </a:solidFill>
                  </a:rPr>
                  <a:t>50</a:t>
                </a:r>
                <a:r>
                  <a:rPr kumimoji="1" lang="ja-JP" altLang="en-US" dirty="0">
                    <a:solidFill>
                      <a:schemeClr val="bg2">
                        <a:lumMod val="50000"/>
                      </a:schemeClr>
                    </a:solidFill>
                  </a:rPr>
                  <a:t>の文章でも</a:t>
                </a:r>
                <a:r>
                  <a:rPr kumimoji="1" lang="en-US" altLang="ja-JP" dirty="0">
                    <a:solidFill>
                      <a:schemeClr val="bg2">
                        <a:lumMod val="50000"/>
                      </a:schemeClr>
                    </a:solidFill>
                  </a:rPr>
                  <a:t>3</a:t>
                </a:r>
                <a:r>
                  <a:rPr kumimoji="1" lang="ja-JP" altLang="en-US" dirty="0">
                    <a:solidFill>
                      <a:schemeClr val="bg2">
                        <a:lumMod val="50000"/>
                      </a:schemeClr>
                    </a:solidFill>
                  </a:rPr>
                  <a:t>の文章と同じサイズの表現になる</a:t>
                </a:r>
                <a:endParaRPr kumimoji="1" lang="en-US" altLang="ja-JP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lvl="1"/>
                <a:r>
                  <a:rPr kumimoji="1" lang="ja-JP" altLang="en-US" dirty="0"/>
                  <a:t>キャパシティが定まっているため長文だと性能が落ちる</a:t>
                </a:r>
              </a:p>
            </p:txBody>
          </p:sp>
        </mc:Choice>
        <mc:Fallback xmlns="">
          <p:sp>
            <p:nvSpPr>
              <p:cNvPr id="2" name="テキスト プレースホルダー 1">
                <a:extLst>
                  <a:ext uri="{FF2B5EF4-FFF2-40B4-BE49-F238E27FC236}">
                    <a16:creationId xmlns:a16="http://schemas.microsoft.com/office/drawing/2014/main" id="{CC8BD671-6DA8-479A-86CA-1C39BD323B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725948" y="1062761"/>
                <a:ext cx="8202152" cy="1389804"/>
              </a:xfrm>
              <a:blipFill>
                <a:blip r:embed="rId2"/>
                <a:stretch>
                  <a:fillRect l="-2080" t="-7895" b="-877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タイトル 2">
            <a:extLst>
              <a:ext uri="{FF2B5EF4-FFF2-40B4-BE49-F238E27FC236}">
                <a16:creationId xmlns:a16="http://schemas.microsoft.com/office/drawing/2014/main" id="{04C4F1D8-291F-4B71-9744-99EFED5A4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Seq2Seq</a:t>
            </a:r>
            <a:r>
              <a:rPr kumimoji="1" lang="ja-JP" altLang="en-US" dirty="0"/>
              <a:t>の問題点</a:t>
            </a:r>
          </a:p>
        </p:txBody>
      </p:sp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41DE2B9C-2578-46A4-837C-A332072DAF13}"/>
              </a:ext>
            </a:extLst>
          </p:cNvPr>
          <p:cNvSpPr txBox="1"/>
          <p:nvPr/>
        </p:nvSpPr>
        <p:spPr>
          <a:xfrm>
            <a:off x="1436125" y="4987925"/>
            <a:ext cx="678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/>
              <a:t>→　文章の長さに応じた表現変換システムが欲しい</a:t>
            </a:r>
            <a:endParaRPr lang="en-US" altLang="ja-JP" sz="20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900A105-113F-4E2C-ADE7-E97C6A3A3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540" y="2670587"/>
            <a:ext cx="6462320" cy="228010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0F0CF9B-C065-4358-8686-F86DD12A6F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7</a:t>
            </a:fld>
            <a:r>
              <a:rPr lang="en-US" altLang="ja-JP" spc="-5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074510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C8BD671-6DA8-479A-86CA-1C39BD323B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948" y="1062760"/>
            <a:ext cx="9268952" cy="4785926"/>
          </a:xfrm>
        </p:spPr>
        <p:txBody>
          <a:bodyPr/>
          <a:lstStyle/>
          <a:p>
            <a:r>
              <a:rPr kumimoji="1" lang="en-US" altLang="ja-JP" dirty="0"/>
              <a:t>Attention in RNNs</a:t>
            </a:r>
            <a:r>
              <a:rPr kumimoji="1" lang="ja-JP" altLang="en-US" dirty="0"/>
              <a:t>　</a:t>
            </a:r>
            <a:r>
              <a:rPr kumimoji="1" lang="ja-JP" altLang="en-US" sz="1100" dirty="0"/>
              <a:t>（初出：</a:t>
            </a:r>
            <a:r>
              <a:rPr kumimoji="1" lang="en-US" altLang="ja-JP" sz="1100" dirty="0"/>
              <a:t>”</a:t>
            </a:r>
            <a:r>
              <a:rPr lang="en-US" altLang="ja-JP" sz="1100" dirty="0"/>
              <a:t> Neural Machine Translation by jointly learning to align and translate</a:t>
            </a:r>
            <a:r>
              <a:rPr kumimoji="1" lang="en-US" altLang="ja-JP" sz="1100" dirty="0"/>
              <a:t>”</a:t>
            </a:r>
            <a:r>
              <a:rPr kumimoji="1" lang="ja-JP" altLang="en-US" sz="1100" dirty="0"/>
              <a:t>）</a:t>
            </a:r>
            <a:endParaRPr kumimoji="1" lang="en-US" altLang="ja-JP" sz="1100" dirty="0"/>
          </a:p>
          <a:p>
            <a:pPr lvl="1"/>
            <a:r>
              <a:rPr kumimoji="1" lang="en-US" altLang="ja-JP" dirty="0"/>
              <a:t>RNN</a:t>
            </a:r>
            <a:r>
              <a:rPr kumimoji="1" lang="ja-JP" altLang="en-US" dirty="0"/>
              <a:t>の全時刻の出力を用いる</a:t>
            </a:r>
            <a:br>
              <a:rPr kumimoji="1" lang="en-US" altLang="ja-JP" dirty="0"/>
            </a:br>
            <a:r>
              <a:rPr kumimoji="1" lang="ja-JP" altLang="en-US" dirty="0"/>
              <a:t>モジュールを追加．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r>
              <a:rPr kumimoji="1" lang="ja-JP" altLang="en-US" dirty="0"/>
              <a:t>時系列の中から重要そうな情報を選ぶことができる</a:t>
            </a:r>
            <a:endParaRPr kumimoji="1" lang="en-US" altLang="ja-JP" dirty="0"/>
          </a:p>
          <a:p>
            <a:pPr lvl="1"/>
            <a:endParaRPr kumimoji="1" lang="ja-JP" altLang="en-US" sz="1600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4C4F1D8-291F-4B71-9744-99EFED5A4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Attention</a:t>
            </a:r>
            <a:r>
              <a:rPr kumimoji="1" lang="ja-JP" altLang="en-US" dirty="0"/>
              <a:t>の発明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6C05C59-48AC-46E0-882A-658FB4DE5BFC}"/>
              </a:ext>
            </a:extLst>
          </p:cNvPr>
          <p:cNvSpPr txBox="1"/>
          <p:nvPr/>
        </p:nvSpPr>
        <p:spPr>
          <a:xfrm>
            <a:off x="7092474" y="4410697"/>
            <a:ext cx="390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/>
              <a:t>引用（一部改）</a:t>
            </a:r>
            <a:r>
              <a:rPr lang="en-US" altLang="ja-JP" sz="1000" dirty="0" err="1">
                <a:solidFill>
                  <a:schemeClr val="accent1">
                    <a:lumMod val="75000"/>
                  </a:schemeClr>
                </a:solidFill>
              </a:rPr>
              <a:t>github</a:t>
            </a:r>
            <a:r>
              <a:rPr lang="en-US" altLang="ja-JP" sz="10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altLang="ja-JP" sz="1000" dirty="0" err="1">
                <a:solidFill>
                  <a:schemeClr val="accent1">
                    <a:lumMod val="75000"/>
                  </a:schemeClr>
                </a:solidFill>
              </a:rPr>
              <a:t>tensorflow</a:t>
            </a:r>
            <a:r>
              <a:rPr lang="en-US" altLang="ja-JP" sz="10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altLang="ja-JP" sz="1000" dirty="0" err="1">
                <a:solidFill>
                  <a:schemeClr val="accent1">
                    <a:lumMod val="75000"/>
                  </a:schemeClr>
                </a:solidFill>
              </a:rPr>
              <a:t>tensorflow</a:t>
            </a:r>
            <a:r>
              <a:rPr lang="en-US" altLang="ja-JP" sz="1000" dirty="0">
                <a:solidFill>
                  <a:schemeClr val="accent1">
                    <a:lumMod val="75000"/>
                  </a:schemeClr>
                </a:solidFill>
              </a:rPr>
              <a:t>/blob/master/</a:t>
            </a:r>
          </a:p>
          <a:p>
            <a:r>
              <a:rPr lang="en-US" altLang="ja-JP" sz="1000" dirty="0" err="1">
                <a:solidFill>
                  <a:schemeClr val="accent1">
                    <a:lumMod val="75000"/>
                  </a:schemeClr>
                </a:solidFill>
              </a:rPr>
              <a:t>tensorflow</a:t>
            </a:r>
            <a:r>
              <a:rPr lang="en-US" altLang="ja-JP" sz="10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altLang="ja-JP" sz="1000" dirty="0" err="1">
                <a:solidFill>
                  <a:schemeClr val="accent1">
                    <a:lumMod val="75000"/>
                  </a:schemeClr>
                </a:solidFill>
              </a:rPr>
              <a:t>contrib</a:t>
            </a:r>
            <a:r>
              <a:rPr lang="en-US" altLang="ja-JP" sz="1000" dirty="0">
                <a:solidFill>
                  <a:schemeClr val="accent1">
                    <a:lumMod val="75000"/>
                  </a:schemeClr>
                </a:solidFill>
              </a:rPr>
              <a:t>/eager/python/examples/</a:t>
            </a:r>
            <a:r>
              <a:rPr lang="en-US" altLang="ja-JP" sz="1000" dirty="0" err="1">
                <a:solidFill>
                  <a:schemeClr val="accent1">
                    <a:lumMod val="75000"/>
                  </a:schemeClr>
                </a:solidFill>
              </a:rPr>
              <a:t>nmt_with_attention</a:t>
            </a:r>
            <a:endParaRPr lang="ja-JP" alt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38736EED-16F9-48D4-AC3F-AF8E8120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887" y="2063666"/>
            <a:ext cx="4950381" cy="2938527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63F67A9-8E27-4025-8B4A-8728D9D853C8}"/>
              </a:ext>
            </a:extLst>
          </p:cNvPr>
          <p:cNvSpPr/>
          <p:nvPr/>
        </p:nvSpPr>
        <p:spPr>
          <a:xfrm>
            <a:off x="1989681" y="2321949"/>
            <a:ext cx="2895600" cy="1620801"/>
          </a:xfrm>
          <a:prstGeom prst="rect">
            <a:avLst/>
          </a:prstGeom>
          <a:noFill/>
          <a:ln w="12700"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C988CC9-E2AF-4DD3-BD78-9EBF4AEC538F}"/>
              </a:ext>
            </a:extLst>
          </p:cNvPr>
          <p:cNvSpPr/>
          <p:nvPr/>
        </p:nvSpPr>
        <p:spPr>
          <a:xfrm>
            <a:off x="1379416" y="5445011"/>
            <a:ext cx="59885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&lt;</a:t>
            </a:r>
            <a:r>
              <a:rPr lang="ja-JP" altLang="en-US" sz="1200" dirty="0"/>
              <a:t>余談</a:t>
            </a:r>
            <a:r>
              <a:rPr lang="en-US" altLang="ja-JP" sz="1200" dirty="0"/>
              <a:t>&gt;</a:t>
            </a:r>
            <a:r>
              <a:rPr lang="ja-JP" altLang="en-US" sz="1200" dirty="0"/>
              <a:t>この</a:t>
            </a:r>
            <a:r>
              <a:rPr lang="en-US" altLang="ja-JP" sz="1200" dirty="0"/>
              <a:t>NN</a:t>
            </a:r>
            <a:r>
              <a:rPr lang="ja-JP" altLang="en-US" sz="1200" dirty="0"/>
              <a:t>モデルによって</a:t>
            </a:r>
            <a:r>
              <a:rPr lang="en-US" altLang="ja-JP" sz="1200" dirty="0"/>
              <a:t>2016</a:t>
            </a:r>
            <a:r>
              <a:rPr lang="ja-JP" altLang="en-US" sz="1200" dirty="0"/>
              <a:t>年</a:t>
            </a:r>
            <a:r>
              <a:rPr lang="en-US" altLang="ja-JP" sz="1200" dirty="0"/>
              <a:t>10</a:t>
            </a:r>
            <a:r>
              <a:rPr lang="ja-JP" altLang="en-US" sz="1200" dirty="0"/>
              <a:t>月頃に</a:t>
            </a:r>
            <a:r>
              <a:rPr lang="en-US" altLang="ja-JP" sz="1200" dirty="0"/>
              <a:t>Google</a:t>
            </a:r>
            <a:r>
              <a:rPr lang="ja-JP" altLang="en-US" sz="1200" dirty="0"/>
              <a:t>翻訳の性能が飛躍的に上がった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968EB72-2D01-4B4B-B713-FF6D87D14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312" y="1627743"/>
            <a:ext cx="3151905" cy="2164268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6C0C13D-9041-46E9-9548-5EE3E331B6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8</a:t>
            </a:fld>
            <a:r>
              <a:rPr lang="en-US" altLang="ja-JP" spc="-5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551543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C8BD671-6DA8-479A-86CA-1C39BD323B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948" y="1062762"/>
            <a:ext cx="8811752" cy="2585322"/>
          </a:xfrm>
        </p:spPr>
        <p:txBody>
          <a:bodyPr/>
          <a:lstStyle/>
          <a:p>
            <a:r>
              <a:rPr kumimoji="1" lang="ja-JP" altLang="en-US" dirty="0"/>
              <a:t>単純な</a:t>
            </a:r>
            <a:r>
              <a:rPr kumimoji="1" lang="en-US" altLang="ja-JP" dirty="0"/>
              <a:t>LSTM</a:t>
            </a:r>
            <a:r>
              <a:rPr kumimoji="1" lang="ja-JP" altLang="en-US" dirty="0"/>
              <a:t>による翻訳モデルをみた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そこそこの性能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文章の長さには対応できていなかった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kumimoji="1" lang="en-US" altLang="ja-JP" dirty="0"/>
              <a:t>Attention in RNNs</a:t>
            </a:r>
          </a:p>
          <a:p>
            <a:pPr lvl="1"/>
            <a:r>
              <a:rPr kumimoji="1" lang="ja-JP" altLang="en-US" dirty="0"/>
              <a:t>初期の</a:t>
            </a:r>
            <a:r>
              <a:rPr kumimoji="1" lang="en-US" altLang="ja-JP" dirty="0"/>
              <a:t>Attention</a:t>
            </a:r>
            <a:r>
              <a:rPr kumimoji="1" lang="ja-JP" altLang="en-US" dirty="0"/>
              <a:t>は</a:t>
            </a:r>
            <a:r>
              <a:rPr kumimoji="1" lang="en-US" altLang="ja-JP" dirty="0"/>
              <a:t>RNN</a:t>
            </a:r>
            <a:r>
              <a:rPr kumimoji="1" lang="ja-JP" altLang="en-US" dirty="0"/>
              <a:t>と併用されていた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Attention Weight</a:t>
            </a:r>
            <a:r>
              <a:rPr kumimoji="1" lang="ja-JP" altLang="en-US" dirty="0"/>
              <a:t>を用いて重み付き和を計算するシステムは</a:t>
            </a:r>
            <a:br>
              <a:rPr kumimoji="1" lang="en-US" altLang="ja-JP" dirty="0"/>
            </a:br>
            <a:r>
              <a:rPr kumimoji="1" lang="ja-JP" altLang="en-US" dirty="0"/>
              <a:t>可変長入力に対応する重要な技術</a:t>
            </a:r>
            <a:endParaRPr kumimoji="1" lang="en-US" altLang="ja-JP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4C4F1D8-291F-4B71-9744-99EFED5A4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Seq2Seq</a:t>
            </a:r>
            <a:r>
              <a:rPr kumimoji="1" lang="ja-JP" altLang="en-US" dirty="0"/>
              <a:t>のまとめ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3A54C25-E0A8-4FE1-BC72-68FEFAA6D0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lang="en-US" altLang="ja-JP" spc="-5" smtClean="0"/>
              <a:pPr marL="25400">
                <a:lnSpc>
                  <a:spcPct val="100000"/>
                </a:lnSpc>
                <a:spcBef>
                  <a:spcPts val="10"/>
                </a:spcBef>
              </a:pPr>
              <a:t>9</a:t>
            </a:fld>
            <a:r>
              <a:rPr lang="en-US" altLang="ja-JP" spc="-5"/>
              <a:t>/34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356575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青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7589</TotalTime>
  <Words>1423</Words>
  <Application>Microsoft Office PowerPoint</Application>
  <PresentationFormat>ユーザー設定</PresentationFormat>
  <Paragraphs>409</Paragraphs>
  <Slides>37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7" baseType="lpstr">
      <vt:lpstr>-apple-system</vt:lpstr>
      <vt:lpstr>Droid Sans Fallback</vt:lpstr>
      <vt:lpstr>游ゴシック</vt:lpstr>
      <vt:lpstr>Arial</vt:lpstr>
      <vt:lpstr>Calibri</vt:lpstr>
      <vt:lpstr>Cambria Math</vt:lpstr>
      <vt:lpstr>Lucida Fax</vt:lpstr>
      <vt:lpstr>Microsoft PhagsPa</vt:lpstr>
      <vt:lpstr>Wingdings</vt:lpstr>
      <vt:lpstr>Office Theme</vt:lpstr>
      <vt:lpstr>NLPにおけるAttention ～Seq2Seq から BERTまで～ </vt:lpstr>
      <vt:lpstr>はじめに</vt:lpstr>
      <vt:lpstr>Outline</vt:lpstr>
      <vt:lpstr>Seq2Seq</vt:lpstr>
      <vt:lpstr>RNN（LSTM）について</vt:lpstr>
      <vt:lpstr>時系列でみるSeq2Seqの動作内容</vt:lpstr>
      <vt:lpstr>Seq2Seqの問題点</vt:lpstr>
      <vt:lpstr>Attentionの発明</vt:lpstr>
      <vt:lpstr>Seq2Seqのまとめ</vt:lpstr>
      <vt:lpstr>RNNからAttentionへ</vt:lpstr>
      <vt:lpstr>論文　“Attention Is All You Need”</vt:lpstr>
      <vt:lpstr>再掲 Seq2Seq</vt:lpstr>
      <vt:lpstr>RNNに代わる手法：Self-Attention</vt:lpstr>
      <vt:lpstr>自然言語処理におけるCNN</vt:lpstr>
      <vt:lpstr>PowerPoint プレゼンテーション</vt:lpstr>
      <vt:lpstr>PowerPoint プレゼンテーション</vt:lpstr>
      <vt:lpstr>Attentionとメモリ</vt:lpstr>
      <vt:lpstr>Attentionとメモリ</vt:lpstr>
      <vt:lpstr>Attentionとメモリ</vt:lpstr>
      <vt:lpstr>Attentionとメモリ</vt:lpstr>
      <vt:lpstr>Attentionとメモリ</vt:lpstr>
      <vt:lpstr>Attentionとメモリ</vt:lpstr>
      <vt:lpstr>Seｌｆ-Attention</vt:lpstr>
      <vt:lpstr>Transformer</vt:lpstr>
      <vt:lpstr>“Attention Is All You Need”まとめ</vt:lpstr>
      <vt:lpstr>論文　“BERT: pre-training of deep bidirectional transformers  　　　    for language understanding”</vt:lpstr>
      <vt:lpstr>BERTのアーキテクチャ</vt:lpstr>
      <vt:lpstr>BERTの意義</vt:lpstr>
      <vt:lpstr>BERTの事前学習①</vt:lpstr>
      <vt:lpstr>PowerPoint プレゼンテーション</vt:lpstr>
      <vt:lpstr>BERTのfine-tuning</vt:lpstr>
      <vt:lpstr>BERTの性能</vt:lpstr>
      <vt:lpstr>BERTまとめ</vt:lpstr>
      <vt:lpstr>参考文献（論文以外）</vt:lpstr>
      <vt:lpstr>付録①</vt:lpstr>
      <vt:lpstr>付録②</vt:lpstr>
      <vt:lpstr>付録②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adobe_pdf_file.pdf</dc:title>
  <dc:creator>Takuya O.</dc:creator>
  <cp:lastModifiedBy>Ono Takuya</cp:lastModifiedBy>
  <cp:revision>163</cp:revision>
  <dcterms:created xsi:type="dcterms:W3CDTF">2019-06-30T09:04:33Z</dcterms:created>
  <dcterms:modified xsi:type="dcterms:W3CDTF">2019-07-11T09:23:38Z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2019-06-24T00:00:00Z</vt:filetime>
  </property>
  <property fmtid="{D5CDD505-2E9C-101B-9397-08002B2CF9AE}" pid="3" name="Creator">
    <vt:lpwstr>Preview</vt:lpwstr>
  </property>
  <property fmtid="{D5CDD505-2E9C-101B-9397-08002B2CF9AE}" pid="4" name="LastSaved">
    <vt:filetime>2019-06-30T00:00:00Z</vt:filetime>
  </property>
</Properties>
</file>